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6"/>
  </p:notesMasterIdLst>
  <p:sldIdLst>
    <p:sldId id="257" r:id="rId2"/>
    <p:sldId id="258" r:id="rId3"/>
    <p:sldId id="305" r:id="rId4"/>
    <p:sldId id="306" r:id="rId5"/>
    <p:sldId id="260" r:id="rId6"/>
    <p:sldId id="56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56" r:id="rId44"/>
    <p:sldId id="564" r:id="rId45"/>
    <p:sldId id="566" r:id="rId46"/>
    <p:sldId id="567" r:id="rId47"/>
    <p:sldId id="568" r:id="rId48"/>
    <p:sldId id="569" r:id="rId49"/>
    <p:sldId id="570" r:id="rId50"/>
    <p:sldId id="571" r:id="rId51"/>
    <p:sldId id="572" r:id="rId52"/>
    <p:sldId id="573" r:id="rId53"/>
    <p:sldId id="574" r:id="rId54"/>
    <p:sldId id="575" r:id="rId55"/>
    <p:sldId id="576" r:id="rId56"/>
    <p:sldId id="577" r:id="rId57"/>
    <p:sldId id="578" r:id="rId58"/>
    <p:sldId id="579" r:id="rId59"/>
    <p:sldId id="580" r:id="rId60"/>
    <p:sldId id="581" r:id="rId61"/>
    <p:sldId id="582" r:id="rId62"/>
    <p:sldId id="583" r:id="rId63"/>
    <p:sldId id="584" r:id="rId64"/>
    <p:sldId id="585" r:id="rId65"/>
    <p:sldId id="586" r:id="rId66"/>
    <p:sldId id="588" r:id="rId67"/>
    <p:sldId id="589" r:id="rId68"/>
    <p:sldId id="590" r:id="rId69"/>
    <p:sldId id="591" r:id="rId70"/>
    <p:sldId id="592" r:id="rId71"/>
    <p:sldId id="593" r:id="rId72"/>
    <p:sldId id="594" r:id="rId73"/>
    <p:sldId id="595" r:id="rId74"/>
    <p:sldId id="596" r:id="rId75"/>
    <p:sldId id="597" r:id="rId76"/>
    <p:sldId id="598" r:id="rId77"/>
    <p:sldId id="599" r:id="rId78"/>
    <p:sldId id="600" r:id="rId79"/>
    <p:sldId id="601" r:id="rId80"/>
    <p:sldId id="602" r:id="rId81"/>
    <p:sldId id="603" r:id="rId82"/>
    <p:sldId id="604" r:id="rId83"/>
    <p:sldId id="605" r:id="rId84"/>
    <p:sldId id="606" r:id="rId85"/>
    <p:sldId id="607" r:id="rId86"/>
    <p:sldId id="608" r:id="rId87"/>
    <p:sldId id="609" r:id="rId88"/>
    <p:sldId id="610" r:id="rId89"/>
    <p:sldId id="611" r:id="rId90"/>
    <p:sldId id="612" r:id="rId91"/>
    <p:sldId id="613" r:id="rId92"/>
    <p:sldId id="614" r:id="rId93"/>
    <p:sldId id="615" r:id="rId94"/>
    <p:sldId id="617" r:id="rId95"/>
    <p:sldId id="618" r:id="rId96"/>
    <p:sldId id="619" r:id="rId97"/>
    <p:sldId id="620" r:id="rId98"/>
    <p:sldId id="621" r:id="rId99"/>
    <p:sldId id="622" r:id="rId100"/>
    <p:sldId id="623" r:id="rId101"/>
    <p:sldId id="624" r:id="rId102"/>
    <p:sldId id="625" r:id="rId103"/>
    <p:sldId id="626" r:id="rId104"/>
    <p:sldId id="627" r:id="rId105"/>
    <p:sldId id="628" r:id="rId106"/>
    <p:sldId id="629" r:id="rId107"/>
    <p:sldId id="630" r:id="rId108"/>
    <p:sldId id="631" r:id="rId109"/>
    <p:sldId id="632" r:id="rId110"/>
    <p:sldId id="633" r:id="rId111"/>
    <p:sldId id="634" r:id="rId112"/>
    <p:sldId id="635" r:id="rId113"/>
    <p:sldId id="636" r:id="rId114"/>
    <p:sldId id="637" r:id="rId115"/>
    <p:sldId id="638" r:id="rId116"/>
    <p:sldId id="639" r:id="rId117"/>
    <p:sldId id="640" r:id="rId118"/>
    <p:sldId id="641" r:id="rId119"/>
    <p:sldId id="642" r:id="rId120"/>
    <p:sldId id="643" r:id="rId121"/>
    <p:sldId id="644" r:id="rId122"/>
    <p:sldId id="645" r:id="rId123"/>
    <p:sldId id="646" r:id="rId124"/>
    <p:sldId id="647" r:id="rId125"/>
    <p:sldId id="648" r:id="rId126"/>
    <p:sldId id="649" r:id="rId127"/>
    <p:sldId id="650" r:id="rId128"/>
    <p:sldId id="651" r:id="rId129"/>
    <p:sldId id="652" r:id="rId130"/>
    <p:sldId id="653" r:id="rId131"/>
    <p:sldId id="654" r:id="rId132"/>
    <p:sldId id="297" r:id="rId133"/>
    <p:sldId id="298" r:id="rId134"/>
    <p:sldId id="299" r:id="rId135"/>
    <p:sldId id="300" r:id="rId136"/>
    <p:sldId id="301" r:id="rId137"/>
    <p:sldId id="302" r:id="rId138"/>
    <p:sldId id="303" r:id="rId139"/>
    <p:sldId id="655" r:id="rId140"/>
    <p:sldId id="656" r:id="rId141"/>
    <p:sldId id="658" r:id="rId142"/>
    <p:sldId id="659" r:id="rId143"/>
    <p:sldId id="660" r:id="rId144"/>
    <p:sldId id="661" r:id="rId145"/>
    <p:sldId id="662" r:id="rId146"/>
    <p:sldId id="663" r:id="rId147"/>
    <p:sldId id="664" r:id="rId148"/>
    <p:sldId id="665" r:id="rId149"/>
    <p:sldId id="666" r:id="rId150"/>
    <p:sldId id="667" r:id="rId151"/>
    <p:sldId id="668" r:id="rId152"/>
    <p:sldId id="669" r:id="rId153"/>
    <p:sldId id="670" r:id="rId154"/>
    <p:sldId id="671" r:id="rId155"/>
    <p:sldId id="672" r:id="rId156"/>
    <p:sldId id="673" r:id="rId157"/>
    <p:sldId id="674" r:id="rId158"/>
    <p:sldId id="675" r:id="rId159"/>
    <p:sldId id="676" r:id="rId160"/>
    <p:sldId id="677" r:id="rId161"/>
    <p:sldId id="678" r:id="rId162"/>
    <p:sldId id="679" r:id="rId163"/>
    <p:sldId id="680" r:id="rId164"/>
    <p:sldId id="681" r:id="rId165"/>
    <p:sldId id="682" r:id="rId166"/>
    <p:sldId id="683" r:id="rId167"/>
    <p:sldId id="684" r:id="rId168"/>
    <p:sldId id="685" r:id="rId169"/>
    <p:sldId id="686" r:id="rId170"/>
    <p:sldId id="687" r:id="rId171"/>
    <p:sldId id="688" r:id="rId172"/>
    <p:sldId id="689" r:id="rId173"/>
    <p:sldId id="690" r:id="rId174"/>
    <p:sldId id="692" r:id="rId175"/>
    <p:sldId id="693" r:id="rId176"/>
    <p:sldId id="694" r:id="rId177"/>
    <p:sldId id="695" r:id="rId178"/>
    <p:sldId id="696" r:id="rId179"/>
    <p:sldId id="697" r:id="rId180"/>
    <p:sldId id="539" r:id="rId181"/>
    <p:sldId id="698" r:id="rId182"/>
    <p:sldId id="699" r:id="rId183"/>
    <p:sldId id="700" r:id="rId184"/>
    <p:sldId id="701" r:id="rId185"/>
    <p:sldId id="702" r:id="rId186"/>
    <p:sldId id="703" r:id="rId187"/>
    <p:sldId id="704" r:id="rId188"/>
    <p:sldId id="705" r:id="rId189"/>
    <p:sldId id="706" r:id="rId190"/>
    <p:sldId id="707" r:id="rId191"/>
    <p:sldId id="708" r:id="rId192"/>
    <p:sldId id="709" r:id="rId193"/>
    <p:sldId id="710" r:id="rId194"/>
    <p:sldId id="711" r:id="rId195"/>
    <p:sldId id="712" r:id="rId196"/>
    <p:sldId id="713" r:id="rId197"/>
    <p:sldId id="714" r:id="rId198"/>
    <p:sldId id="715" r:id="rId199"/>
    <p:sldId id="716" r:id="rId200"/>
    <p:sldId id="717" r:id="rId201"/>
    <p:sldId id="718" r:id="rId202"/>
    <p:sldId id="719" r:id="rId203"/>
    <p:sldId id="720" r:id="rId204"/>
    <p:sldId id="721" r:id="rId205"/>
    <p:sldId id="722" r:id="rId206"/>
    <p:sldId id="723" r:id="rId207"/>
    <p:sldId id="724" r:id="rId208"/>
    <p:sldId id="725" r:id="rId209"/>
    <p:sldId id="726" r:id="rId210"/>
    <p:sldId id="727" r:id="rId211"/>
    <p:sldId id="728" r:id="rId212"/>
    <p:sldId id="729" r:id="rId213"/>
    <p:sldId id="730" r:id="rId214"/>
    <p:sldId id="732" r:id="rId215"/>
    <p:sldId id="733" r:id="rId216"/>
    <p:sldId id="734" r:id="rId217"/>
    <p:sldId id="735" r:id="rId218"/>
    <p:sldId id="736" r:id="rId219"/>
    <p:sldId id="737" r:id="rId220"/>
    <p:sldId id="738" r:id="rId221"/>
    <p:sldId id="739" r:id="rId222"/>
    <p:sldId id="740" r:id="rId223"/>
    <p:sldId id="741" r:id="rId224"/>
    <p:sldId id="742" r:id="rId225"/>
    <p:sldId id="743" r:id="rId226"/>
    <p:sldId id="744" r:id="rId227"/>
    <p:sldId id="745" r:id="rId228"/>
    <p:sldId id="746" r:id="rId229"/>
    <p:sldId id="747" r:id="rId230"/>
    <p:sldId id="748" r:id="rId231"/>
    <p:sldId id="749" r:id="rId232"/>
    <p:sldId id="750" r:id="rId233"/>
    <p:sldId id="751" r:id="rId234"/>
    <p:sldId id="752" r:id="rId235"/>
    <p:sldId id="753" r:id="rId236"/>
    <p:sldId id="754" r:id="rId237"/>
    <p:sldId id="755" r:id="rId238"/>
    <p:sldId id="756" r:id="rId239"/>
    <p:sldId id="757" r:id="rId240"/>
    <p:sldId id="759" r:id="rId241"/>
    <p:sldId id="760" r:id="rId242"/>
    <p:sldId id="761" r:id="rId243"/>
    <p:sldId id="762" r:id="rId244"/>
    <p:sldId id="763" r:id="rId245"/>
    <p:sldId id="764" r:id="rId246"/>
    <p:sldId id="765" r:id="rId247"/>
    <p:sldId id="766" r:id="rId248"/>
    <p:sldId id="767" r:id="rId249"/>
    <p:sldId id="768" r:id="rId250"/>
    <p:sldId id="769" r:id="rId251"/>
    <p:sldId id="770" r:id="rId252"/>
    <p:sldId id="771" r:id="rId253"/>
    <p:sldId id="772" r:id="rId254"/>
    <p:sldId id="773" r:id="rId255"/>
    <p:sldId id="774" r:id="rId256"/>
    <p:sldId id="775" r:id="rId257"/>
    <p:sldId id="776" r:id="rId258"/>
    <p:sldId id="777" r:id="rId259"/>
    <p:sldId id="778" r:id="rId260"/>
    <p:sldId id="779" r:id="rId261"/>
    <p:sldId id="780" r:id="rId262"/>
    <p:sldId id="781" r:id="rId263"/>
    <p:sldId id="782" r:id="rId264"/>
    <p:sldId id="783" r:id="rId265"/>
    <p:sldId id="784" r:id="rId266"/>
    <p:sldId id="785" r:id="rId267"/>
    <p:sldId id="259" r:id="rId268"/>
    <p:sldId id="787" r:id="rId269"/>
    <p:sldId id="788" r:id="rId270"/>
    <p:sldId id="789" r:id="rId271"/>
    <p:sldId id="790" r:id="rId272"/>
    <p:sldId id="791" r:id="rId273"/>
    <p:sldId id="792" r:id="rId274"/>
    <p:sldId id="793" r:id="rId275"/>
    <p:sldId id="794" r:id="rId276"/>
    <p:sldId id="795" r:id="rId277"/>
    <p:sldId id="796" r:id="rId278"/>
    <p:sldId id="797" r:id="rId279"/>
    <p:sldId id="798" r:id="rId280"/>
    <p:sldId id="799" r:id="rId281"/>
    <p:sldId id="800" r:id="rId282"/>
    <p:sldId id="801" r:id="rId283"/>
    <p:sldId id="802" r:id="rId284"/>
    <p:sldId id="803" r:id="rId285"/>
    <p:sldId id="804" r:id="rId286"/>
    <p:sldId id="805" r:id="rId287"/>
    <p:sldId id="806" r:id="rId288"/>
    <p:sldId id="807" r:id="rId289"/>
    <p:sldId id="808" r:id="rId290"/>
    <p:sldId id="809" r:id="rId291"/>
    <p:sldId id="810" r:id="rId292"/>
    <p:sldId id="811" r:id="rId293"/>
    <p:sldId id="812" r:id="rId294"/>
    <p:sldId id="813" r:id="rId295"/>
    <p:sldId id="814" r:id="rId296"/>
    <p:sldId id="815" r:id="rId297"/>
    <p:sldId id="816" r:id="rId298"/>
    <p:sldId id="817" r:id="rId299"/>
    <p:sldId id="818" r:id="rId300"/>
    <p:sldId id="819" r:id="rId301"/>
    <p:sldId id="820" r:id="rId302"/>
    <p:sldId id="821" r:id="rId303"/>
    <p:sldId id="822" r:id="rId304"/>
    <p:sldId id="823" r:id="rId305"/>
    <p:sldId id="824" r:id="rId306"/>
    <p:sldId id="825" r:id="rId307"/>
    <p:sldId id="826" r:id="rId308"/>
    <p:sldId id="827" r:id="rId309"/>
    <p:sldId id="828" r:id="rId310"/>
    <p:sldId id="829" r:id="rId311"/>
    <p:sldId id="830" r:id="rId312"/>
    <p:sldId id="304" r:id="rId313"/>
    <p:sldId id="831" r:id="rId314"/>
    <p:sldId id="832" r:id="rId315"/>
    <p:sldId id="307" r:id="rId316"/>
    <p:sldId id="308" r:id="rId317"/>
    <p:sldId id="309" r:id="rId318"/>
    <p:sldId id="310" r:id="rId319"/>
    <p:sldId id="311" r:id="rId320"/>
    <p:sldId id="312" r:id="rId321"/>
    <p:sldId id="313" r:id="rId322"/>
    <p:sldId id="314" r:id="rId323"/>
    <p:sldId id="351" r:id="rId324"/>
    <p:sldId id="352" r:id="rId325"/>
    <p:sldId id="353" r:id="rId326"/>
    <p:sldId id="354" r:id="rId327"/>
    <p:sldId id="355" r:id="rId328"/>
    <p:sldId id="356" r:id="rId329"/>
    <p:sldId id="357" r:id="rId330"/>
    <p:sldId id="358" r:id="rId331"/>
    <p:sldId id="833" r:id="rId332"/>
    <p:sldId id="834" r:id="rId333"/>
    <p:sldId id="835" r:id="rId334"/>
    <p:sldId id="836" r:id="rId335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EB6ADF-EE60-41EB-ADA3-4A94B55F9D14}">
          <p14:sldIdLst/>
        </p14:section>
        <p14:section name="Intro" id="{D53BD861-00AB-408F-97EF-5228738C39D6}">
          <p14:sldIdLst>
            <p14:sldId id="257"/>
            <p14:sldId id="258"/>
          </p14:sldIdLst>
        </p14:section>
        <p14:section name="Algorithmic Complexity" id="{1D05D33B-A1C6-4EE4-952E-77D1943DDEB3}">
          <p14:sldIdLst>
            <p14:sldId id="305"/>
            <p14:sldId id="306"/>
            <p14:sldId id="260"/>
            <p14:sldId id="562"/>
            <p14:sldId id="261"/>
            <p14:sldId id="262"/>
            <p14:sldId id="263"/>
          </p14:sldIdLst>
        </p14:section>
        <p14:section name="Stack" id="{6407ABD8-4B3A-41C2-8B5D-96C2D2F83D07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  <p14:section name="Queues" id="{366DD000-F04D-4775-8F8B-D1F1FF3B41C9}">
          <p14:sldIdLst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Priority Queue" id="{9F6C4189-55C0-46DE-BDAA-D74E1D6611D9}">
          <p14:sldIdLst>
            <p14:sldId id="295"/>
          </p14:sldIdLst>
        </p14:section>
        <p14:section name="Conclusion" id="{966CB1E4-AF86-4EF0-B06A-4820F2241AC4}">
          <p14:sldIdLst>
            <p14:sldId id="296"/>
          </p14:sldIdLst>
        </p14:section>
        <p14:section name="Default Section" id="{C29D5C4A-4890-4B34-940A-1AFE2E2F0F05}">
          <p14:sldIdLst>
            <p14:sldId id="256"/>
            <p14:sldId id="564"/>
          </p14:sldIdLst>
        </p14:section>
        <p14:section name="Multidimensional Arrays" id="{8F9863D9-4316-4351-8F26-489B70FE2089}">
          <p14:sldIdLst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</p14:sldIdLst>
        </p14:section>
        <p14:section name="Conclusion" id="{BE9F2FC9-0FED-441F-B91F-6A852DEC7A99}">
          <p14:sldIdLst>
            <p14:sldId id="584"/>
          </p14:sldIdLst>
        </p14:section>
        <p14:section name="Intro" id="{C20BB541-9572-4F44-983E-FBDCA692FF2E}">
          <p14:sldIdLst>
            <p14:sldId id="585"/>
            <p14:sldId id="586"/>
          </p14:sldIdLst>
        </p14:section>
        <p14:section name="Sets" id="{27DE1127-30EE-4AD8-94D5-50200C61420A}">
          <p14:sldIdLst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599"/>
            <p14:sldId id="600"/>
          </p14:sldIdLst>
        </p14:section>
        <p14:section name="Associative Arrays" id="{0D76CF32-89CF-4B16-8D1E-23F23B609A63}">
          <p14:sldIdLst>
            <p14:sldId id="601"/>
            <p14:sldId id="602"/>
            <p14:sldId id="60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12"/>
          </p14:sldIdLst>
        </p14:section>
        <p14:section name="Conclusion" id="{4D3FE297-B16F-46FC-89A9-A3FDCC890E5C}">
          <p14:sldIdLst>
            <p14:sldId id="613"/>
          </p14:sldIdLst>
        </p14:section>
        <p14:section name="Intro" id="{BC9E4943-049C-4EE7-8746-45E780FAA709}">
          <p14:sldIdLst>
            <p14:sldId id="614"/>
            <p14:sldId id="615"/>
          </p14:sldIdLst>
        </p14:section>
        <p14:section name="Streams" id="{8FEB514F-AEC4-4A05-8B19-F2A3CF463181}">
          <p14:sldIdLst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26"/>
            <p14:sldId id="627"/>
          </p14:sldIdLst>
        </p14:section>
        <p14:section name="Basic Stream Types in Java" id="{D7C1B47F-18D7-4B89-9727-66B11E9FFEA3}">
          <p14:sldIdLst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</p14:sldIdLst>
        </p14:section>
        <p14:section name="Files and Paths" id="{3C6876DF-3C17-4332-BD0C-7C998C7977A0}">
          <p14:sldIdLst>
            <p14:sldId id="641"/>
            <p14:sldId id="642"/>
            <p14:sldId id="643"/>
            <p14:sldId id="644"/>
            <p14:sldId id="645"/>
            <p14:sldId id="646"/>
          </p14:sldIdLst>
        </p14:section>
        <p14:section name="File Class in Java" id="{CAB78B52-4E5D-43AA-8394-18FA764F4185}">
          <p14:sldIdLst>
            <p14:sldId id="647"/>
            <p14:sldId id="648"/>
            <p14:sldId id="649"/>
            <p14:sldId id="650"/>
            <p14:sldId id="651"/>
            <p14:sldId id="652"/>
            <p14:sldId id="653"/>
          </p14:sldIdLst>
        </p14:section>
        <p14:section name="Serialization" id="{891B3322-53CB-43D4-81B6-B442E38EEF0C}">
          <p14:sldIdLst>
            <p14:sldId id="654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Conclusion" id="{70F6FF3B-CA32-4F30-87C6-7CD662146351}">
          <p14:sldIdLst>
            <p14:sldId id="303"/>
          </p14:sldIdLst>
        </p14:section>
        <p14:section name="Intro" id="{77ACB15C-5A14-4B72-9185-041C66540F88}">
          <p14:sldIdLst>
            <p14:sldId id="655"/>
            <p14:sldId id="656"/>
          </p14:sldIdLst>
        </p14:section>
        <p14:section name="Lambda Expressions" id="{4DAFB5CE-F50C-475C-AA30-C97310FAA403}">
          <p14:sldIdLst>
            <p14:sldId id="658"/>
            <p14:sldId id="659"/>
            <p14:sldId id="660"/>
            <p14:sldId id="661"/>
            <p14:sldId id="662"/>
            <p14:sldId id="663"/>
            <p14:sldId id="664"/>
          </p14:sldIdLst>
        </p14:section>
        <p14:section name="Functions" id="{EE211D41-15E6-4050-9C5A-1BD950FE4121}">
          <p14:sldIdLst>
            <p14:sldId id="665"/>
            <p14:sldId id="666"/>
            <p14:sldId id="667"/>
            <p14:sldId id="668"/>
            <p14:sldId id="669"/>
          </p14:sldIdLst>
        </p14:section>
        <p14:section name="Other Function Types" id="{78DB6B29-ADA0-4781-9C7B-FCE09CB58C19}">
          <p14:sldIdLst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</p14:sldIdLst>
        </p14:section>
        <p14:section name="Bi Functions" id="{983FDAB7-97F8-4FC5-99DB-E5AE6AE85B6E}">
          <p14:sldIdLst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</p14:sldIdLst>
        </p14:section>
        <p14:section name="Conclusion" id="{381F53B2-41C0-47C5-A5E9-B7EC2D186245}">
          <p14:sldIdLst>
            <p14:sldId id="688"/>
          </p14:sldIdLst>
        </p14:section>
        <p14:section name="Intro" id="{4A797B3D-05E4-48F1-8652-414D70F2FA26}">
          <p14:sldIdLst>
            <p14:sldId id="689"/>
            <p14:sldId id="690"/>
          </p14:sldIdLst>
        </p14:section>
        <p14:section name="Defining Classes" id="{67811E80-2225-4378-B0D6-0861AD6A7334}">
          <p14:sldIdLst>
            <p14:sldId id="692"/>
            <p14:sldId id="693"/>
            <p14:sldId id="694"/>
            <p14:sldId id="695"/>
            <p14:sldId id="696"/>
            <p14:sldId id="697"/>
            <p14:sldId id="539"/>
          </p14:sldIdLst>
        </p14:section>
        <p14:section name="Class Data" id="{BC9C6C8F-B1CF-420D-BE5C-84861A9A9A2C}">
          <p14:sldIdLst>
            <p14:sldId id="698"/>
            <p14:sldId id="699"/>
            <p14:sldId id="700"/>
            <p14:sldId id="701"/>
            <p14:sldId id="702"/>
          </p14:sldIdLst>
        </p14:section>
        <p14:section name="Methods" id="{B0FBEAA6-9447-4B60-B87A-4C42F593DA49}">
          <p14:sldIdLst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</p14:sldIdLst>
        </p14:section>
        <p14:section name="Constructors" id="{9E3ED31F-E78D-434B-BDE4-F8FA33398C60}">
          <p14:sldIdLst>
            <p14:sldId id="713"/>
            <p14:sldId id="714"/>
            <p14:sldId id="715"/>
            <p14:sldId id="716"/>
            <p14:sldId id="717"/>
            <p14:sldId id="718"/>
            <p14:sldId id="719"/>
            <p14:sldId id="720"/>
          </p14:sldIdLst>
        </p14:section>
        <p14:section name="Static Members" id="{261104DD-264E-4F36-9058-DBC168E258C5}">
          <p14:sldIdLst>
            <p14:sldId id="721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Conclusion" id="{F50487EF-F295-480E-AA49-E6D6B9E1333C}">
          <p14:sldIdLst>
            <p14:sldId id="728"/>
          </p14:sldIdLst>
        </p14:section>
        <p14:section name="Intro" id="{3968A522-E837-4888-B45A-17732670061C}">
          <p14:sldIdLst>
            <p14:sldId id="729"/>
            <p14:sldId id="730"/>
          </p14:sldIdLst>
        </p14:section>
        <p14:section name="Generics" id="{D15C1FC2-08EA-4D5A-881C-D69D602FA490}">
          <p14:sldIdLst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</p14:sldIdLst>
        </p14:section>
        <p14:section name="Type Parameter Bounds" id="{9D09F8B3-8D62-459E-9FCD-766E53D7C4CA}">
          <p14:sldIdLst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</p14:sldIdLst>
        </p14:section>
        <p14:section name="Conclusion" id="{D79F4A28-1DEE-41D2-BBD3-D2F0CE4DB924}">
          <p14:sldIdLst>
            <p14:sldId id="755"/>
          </p14:sldIdLst>
        </p14:section>
        <p14:section name="Default Section" id="{3799BC84-A414-43B6-A4EC-36CD9878FB3C}">
          <p14:sldIdLst/>
        </p14:section>
        <p14:section name="Intro" id="{34EA6811-CBBB-4B7B-A03C-BCD7171631AA}">
          <p14:sldIdLst>
            <p14:sldId id="756"/>
            <p14:sldId id="757"/>
          </p14:sldIdLst>
        </p14:section>
        <p14:section name="Variable Arguments" id="{8EB2D4BC-72F9-4A9F-B3F9-B13F4DEF54E1}">
          <p14:sldIdLst>
            <p14:sldId id="759"/>
            <p14:sldId id="760"/>
            <p14:sldId id="761"/>
            <p14:sldId id="762"/>
            <p14:sldId id="763"/>
            <p14:sldId id="764"/>
          </p14:sldIdLst>
        </p14:section>
        <p14:section name="Iterable and Iterator" id="{B27C1D12-E150-4889-B413-1336F3AED9A8}">
          <p14:sldIdLst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</p14:sldIdLst>
        </p14:section>
        <p14:section name="Comparable and Comparator" id="{F45F4B26-8462-4E0E-96E6-7129E3B391C3}">
          <p14:sldIdLst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</p14:sldIdLst>
        </p14:section>
        <p14:section name="Summary" id="{59E6B2C1-B9F0-4940-8153-F344DF25FDA0}">
          <p14:sldIdLst>
            <p14:sldId id="783"/>
          </p14:sldIdLst>
        </p14:section>
        <p14:section name="Default Section" id="{36EBA46D-4CC4-449C-B5CB-7426A3956998}">
          <p14:sldIdLst>
            <p14:sldId id="784"/>
            <p14:sldId id="785"/>
          </p14:sldIdLst>
        </p14:section>
        <p14:section name="Recusion" id="{5C58F0D8-DA39-434D-B4BD-85CCE8547EA7}">
          <p14:sldIdLst>
            <p14:sldId id="259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5"/>
            <p14:sldId id="796"/>
            <p14:sldId id="797"/>
            <p14:sldId id="798"/>
          </p14:sldIdLst>
        </p14:section>
        <p14:section name="Brute-Force Algorithm" id="{6E925C60-6067-4C48-BEA7-4ECA648B1F3D}">
          <p14:sldIdLst>
            <p14:sldId id="799"/>
            <p14:sldId id="800"/>
            <p14:sldId id="801"/>
            <p14:sldId id="802"/>
            <p14:sldId id="803"/>
            <p14:sldId id="804"/>
          </p14:sldIdLst>
        </p14:section>
        <p14:section name="Greedy Algorithms" id="{7445AD6A-BC02-4EEB-B72E-D9C0E836C3A5}">
          <p14:sldIdLst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</p14:sldIdLst>
        </p14:section>
        <p14:section name="Greedy Failure Cases" id="{1788F0F8-7FE8-4DDD-83A2-164AC0A235FB}">
          <p14:sldIdLst>
            <p14:sldId id="822"/>
            <p14:sldId id="823"/>
            <p14:sldId id="824"/>
            <p14:sldId id="825"/>
            <p14:sldId id="826"/>
            <p14:sldId id="827"/>
            <p14:sldId id="828"/>
            <p14:sldId id="829"/>
          </p14:sldIdLst>
        </p14:section>
        <p14:section name="Optimal Greedy Algorithms" id="{3B5C01C2-9002-40B6-B620-24DFE415F4F5}">
          <p14:sldIdLst>
            <p14:sldId id="830"/>
            <p14:sldId id="304"/>
            <p14:sldId id="831"/>
            <p14:sldId id="832"/>
            <p14:sldId id="307"/>
            <p14:sldId id="308"/>
          </p14:sldIdLst>
        </p14:section>
        <p14:section name="Sorting" id="{681FC194-E95A-401B-A296-B70B27F6E4B5}">
          <p14:sldIdLst>
            <p14:sldId id="309"/>
            <p14:sldId id="310"/>
            <p14:sldId id="311"/>
            <p14:sldId id="312"/>
            <p14:sldId id="313"/>
            <p14:sldId id="314"/>
            <p14:sldId id="351"/>
            <p14:sldId id="352"/>
          </p14:sldIdLst>
        </p14:section>
        <p14:section name="Searching" id="{55FF22FA-0EAA-47A5-856B-C52BB894FB16}">
          <p14:sldIdLst>
            <p14:sldId id="353"/>
            <p14:sldId id="354"/>
            <p14:sldId id="355"/>
            <p14:sldId id="356"/>
            <p14:sldId id="357"/>
          </p14:sldIdLst>
        </p14:section>
        <p14:section name="Conclusion" id="{D4AD2C1B-C777-4C2A-B0A5-1644C6F5B7E1}">
          <p14:sldIdLst>
            <p14:sldId id="358"/>
            <p14:sldId id="833"/>
            <p14:sldId id="834"/>
            <p14:sldId id="835"/>
            <p14:sldId id="8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 Angelova" initials="NA" lastIdx="1" clrIdx="0">
    <p:extLst>
      <p:ext uri="{19B8F6BF-5375-455C-9EA6-DF929625EA0E}">
        <p15:presenceInfo xmlns:p15="http://schemas.microsoft.com/office/powerpoint/2012/main" userId="7f24b755c4d2ba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2" autoAdjust="0"/>
    <p:restoredTop sz="71271" autoAdjust="0"/>
  </p:normalViewPr>
  <p:slideViewPr>
    <p:cSldViewPr snapToGrid="0">
      <p:cViewPr varScale="1">
        <p:scale>
          <a:sx n="72" d="100"/>
          <a:sy n="72" d="100"/>
        </p:scale>
        <p:origin x="68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commentAuthors" Target="commentAuthor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2" Type="http://schemas.openxmlformats.org/officeDocument/2006/relationships/slide" Target="slides/slide301.xml"/><Relationship Id="rId307" Type="http://schemas.openxmlformats.org/officeDocument/2006/relationships/slide" Target="slides/slide306.xml"/><Relationship Id="rId323" Type="http://schemas.openxmlformats.org/officeDocument/2006/relationships/slide" Target="slides/slide322.xml"/><Relationship Id="rId328" Type="http://schemas.openxmlformats.org/officeDocument/2006/relationships/slide" Target="slides/slide32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3" Type="http://schemas.openxmlformats.org/officeDocument/2006/relationships/slide" Target="slides/slide312.xml"/><Relationship Id="rId318" Type="http://schemas.openxmlformats.org/officeDocument/2006/relationships/slide" Target="slides/slide317.xml"/><Relationship Id="rId33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theme" Target="theme/theme1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Big O Notation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bg-BG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O(1)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Sheet1!$B$2:$B$27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27-48C7-ADD0-402FB6A939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O(log(n))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Sheet1!$C$2:$C$27</c:f>
              <c:numCache>
                <c:formatCode>General</c:formatCode>
                <c:ptCount val="2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2.5849625007211561</c:v>
                </c:pt>
                <c:pt idx="4">
                  <c:v>3</c:v>
                </c:pt>
                <c:pt idx="5">
                  <c:v>3.3219280948873626</c:v>
                </c:pt>
                <c:pt idx="6">
                  <c:v>3.5849625007211565</c:v>
                </c:pt>
                <c:pt idx="7">
                  <c:v>3.8073549220576037</c:v>
                </c:pt>
                <c:pt idx="8">
                  <c:v>4</c:v>
                </c:pt>
                <c:pt idx="9">
                  <c:v>4.1699250014423122</c:v>
                </c:pt>
                <c:pt idx="10">
                  <c:v>4.3219280948873626</c:v>
                </c:pt>
                <c:pt idx="11">
                  <c:v>4.4594316186372973</c:v>
                </c:pt>
                <c:pt idx="12">
                  <c:v>4.584962500721157</c:v>
                </c:pt>
                <c:pt idx="13">
                  <c:v>4.7004397181410926</c:v>
                </c:pt>
                <c:pt idx="14">
                  <c:v>4.8073549220576037</c:v>
                </c:pt>
                <c:pt idx="15">
                  <c:v>4.9068905956085187</c:v>
                </c:pt>
                <c:pt idx="16">
                  <c:v>5</c:v>
                </c:pt>
                <c:pt idx="17">
                  <c:v>5.08746284125034</c:v>
                </c:pt>
                <c:pt idx="18">
                  <c:v>5.1699250014423122</c:v>
                </c:pt>
                <c:pt idx="19">
                  <c:v>5.2479275134435852</c:v>
                </c:pt>
                <c:pt idx="20">
                  <c:v>5.3219280948873626</c:v>
                </c:pt>
                <c:pt idx="21">
                  <c:v>5.3923174227787607</c:v>
                </c:pt>
                <c:pt idx="22">
                  <c:v>5.4594316186372973</c:v>
                </c:pt>
                <c:pt idx="23">
                  <c:v>5.5235619560570131</c:v>
                </c:pt>
                <c:pt idx="24">
                  <c:v>5.584962500721157</c:v>
                </c:pt>
                <c:pt idx="25">
                  <c:v>5.6438561897747244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27-48C7-ADD0-402FB6A939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O(n)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Sheet1!$D$2:$D$27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527-48C7-ADD0-402FB6A9397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O(n*log(n))</c:v>
                </c:pt>
              </c:strCache>
            </c:strRef>
          </c:tx>
          <c:spPr>
            <a:ln w="28575" cap="rnd">
              <a:solidFill>
                <a:schemeClr val="accent3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Sheet1!$E$2:$E$27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8</c:v>
                </c:pt>
                <c:pt idx="3">
                  <c:v>15.509775004326936</c:v>
                </c:pt>
                <c:pt idx="4">
                  <c:v>24</c:v>
                </c:pt>
                <c:pt idx="5">
                  <c:v>33.219280948873624</c:v>
                </c:pt>
                <c:pt idx="6">
                  <c:v>43.01955000865388</c:v>
                </c:pt>
                <c:pt idx="7">
                  <c:v>53.302968908806449</c:v>
                </c:pt>
                <c:pt idx="8">
                  <c:v>64</c:v>
                </c:pt>
                <c:pt idx="9">
                  <c:v>75.058650025961612</c:v>
                </c:pt>
                <c:pt idx="10">
                  <c:v>86.438561897747249</c:v>
                </c:pt>
                <c:pt idx="11">
                  <c:v>98.107495610020536</c:v>
                </c:pt>
                <c:pt idx="12">
                  <c:v>110.03910001730776</c:v>
                </c:pt>
                <c:pt idx="13">
                  <c:v>122.2114326716684</c:v>
                </c:pt>
                <c:pt idx="14">
                  <c:v>134.6059378176129</c:v>
                </c:pt>
                <c:pt idx="15">
                  <c:v>147.20671786825557</c:v>
                </c:pt>
                <c:pt idx="16">
                  <c:v>160</c:v>
                </c:pt>
                <c:pt idx="17">
                  <c:v>172.97373660251156</c:v>
                </c:pt>
                <c:pt idx="18">
                  <c:v>186.11730005192322</c:v>
                </c:pt>
                <c:pt idx="19">
                  <c:v>199.42124551085624</c:v>
                </c:pt>
                <c:pt idx="20">
                  <c:v>212.8771237954945</c:v>
                </c:pt>
                <c:pt idx="21">
                  <c:v>226.47733175670794</c:v>
                </c:pt>
                <c:pt idx="22">
                  <c:v>240.21499122004107</c:v>
                </c:pt>
                <c:pt idx="23">
                  <c:v>254.0838499786226</c:v>
                </c:pt>
                <c:pt idx="24">
                  <c:v>268.07820003461552</c:v>
                </c:pt>
                <c:pt idx="25">
                  <c:v>282.1928094887362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27-48C7-ADD0-402FB6A9397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O(n^2)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cat>
            <c:numRef>
              <c:f>Sheet1!$A$2:$A$27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Sheet1!$F$2:$F$27</c:f>
              <c:numCache>
                <c:formatCode>General</c:formatCode>
                <c:ptCount val="26"/>
                <c:pt idx="0">
                  <c:v>0</c:v>
                </c:pt>
                <c:pt idx="1">
                  <c:v>4</c:v>
                </c:pt>
                <c:pt idx="2">
                  <c:v>16</c:v>
                </c:pt>
                <c:pt idx="3">
                  <c:v>36</c:v>
                </c:pt>
                <c:pt idx="4">
                  <c:v>64</c:v>
                </c:pt>
                <c:pt idx="5">
                  <c:v>100</c:v>
                </c:pt>
                <c:pt idx="6">
                  <c:v>144</c:v>
                </c:pt>
                <c:pt idx="7">
                  <c:v>196</c:v>
                </c:pt>
                <c:pt idx="8">
                  <c:v>256</c:v>
                </c:pt>
                <c:pt idx="9">
                  <c:v>324</c:v>
                </c:pt>
                <c:pt idx="10">
                  <c:v>400</c:v>
                </c:pt>
                <c:pt idx="11">
                  <c:v>484</c:v>
                </c:pt>
                <c:pt idx="12">
                  <c:v>576</c:v>
                </c:pt>
                <c:pt idx="13">
                  <c:v>676</c:v>
                </c:pt>
                <c:pt idx="14">
                  <c:v>784</c:v>
                </c:pt>
                <c:pt idx="15">
                  <c:v>900</c:v>
                </c:pt>
                <c:pt idx="16">
                  <c:v>1024</c:v>
                </c:pt>
                <c:pt idx="17">
                  <c:v>1156</c:v>
                </c:pt>
                <c:pt idx="18">
                  <c:v>1296</c:v>
                </c:pt>
                <c:pt idx="19">
                  <c:v>1444</c:v>
                </c:pt>
                <c:pt idx="20">
                  <c:v>1600</c:v>
                </c:pt>
                <c:pt idx="21">
                  <c:v>1764</c:v>
                </c:pt>
                <c:pt idx="22">
                  <c:v>1936</c:v>
                </c:pt>
                <c:pt idx="23">
                  <c:v>2116</c:v>
                </c:pt>
                <c:pt idx="24">
                  <c:v>2304</c:v>
                </c:pt>
                <c:pt idx="25">
                  <c:v>2500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1527-48C7-ADD0-402FB6A9397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O(2^n)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Sheet1!$A$2:$A$27</c:f>
              <c:numCache>
                <c:formatCode>General</c:formatCode>
                <c:ptCount val="26"/>
                <c:pt idx="0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20</c:v>
                </c:pt>
                <c:pt idx="11">
                  <c:v>22</c:v>
                </c:pt>
                <c:pt idx="12">
                  <c:v>24</c:v>
                </c:pt>
                <c:pt idx="13">
                  <c:v>26</c:v>
                </c:pt>
                <c:pt idx="14">
                  <c:v>28</c:v>
                </c:pt>
                <c:pt idx="15">
                  <c:v>30</c:v>
                </c:pt>
                <c:pt idx="16">
                  <c:v>32</c:v>
                </c:pt>
                <c:pt idx="17">
                  <c:v>34</c:v>
                </c:pt>
                <c:pt idx="18">
                  <c:v>36</c:v>
                </c:pt>
                <c:pt idx="19">
                  <c:v>38</c:v>
                </c:pt>
                <c:pt idx="20">
                  <c:v>40</c:v>
                </c:pt>
                <c:pt idx="21">
                  <c:v>42</c:v>
                </c:pt>
                <c:pt idx="22">
                  <c:v>44</c:v>
                </c:pt>
                <c:pt idx="23">
                  <c:v>46</c:v>
                </c:pt>
                <c:pt idx="24">
                  <c:v>48</c:v>
                </c:pt>
                <c:pt idx="25">
                  <c:v>50</c:v>
                </c:pt>
              </c:numCache>
            </c:numRef>
          </c:cat>
          <c:val>
            <c:numRef>
              <c:f>Sheet1!$G$2:$G$27</c:f>
              <c:numCache>
                <c:formatCode>General</c:formatCode>
                <c:ptCount val="26"/>
                <c:pt idx="0">
                  <c:v>0</c:v>
                </c:pt>
                <c:pt idx="1">
                  <c:v>4</c:v>
                </c:pt>
                <c:pt idx="2">
                  <c:v>16</c:v>
                </c:pt>
                <c:pt idx="3">
                  <c:v>64</c:v>
                </c:pt>
                <c:pt idx="4">
                  <c:v>256</c:v>
                </c:pt>
                <c:pt idx="5">
                  <c:v>1024</c:v>
                </c:pt>
                <c:pt idx="6">
                  <c:v>4096</c:v>
                </c:pt>
                <c:pt idx="7">
                  <c:v>16384</c:v>
                </c:pt>
                <c:pt idx="8">
                  <c:v>65536</c:v>
                </c:pt>
                <c:pt idx="9">
                  <c:v>262144</c:v>
                </c:pt>
                <c:pt idx="10">
                  <c:v>1048576</c:v>
                </c:pt>
                <c:pt idx="11">
                  <c:v>4194304</c:v>
                </c:pt>
                <c:pt idx="12">
                  <c:v>16777216</c:v>
                </c:pt>
                <c:pt idx="13">
                  <c:v>67108864</c:v>
                </c:pt>
                <c:pt idx="14">
                  <c:v>268435456</c:v>
                </c:pt>
                <c:pt idx="15">
                  <c:v>1073741824</c:v>
                </c:pt>
                <c:pt idx="16">
                  <c:v>4294967296</c:v>
                </c:pt>
                <c:pt idx="17">
                  <c:v>17179869184</c:v>
                </c:pt>
                <c:pt idx="18">
                  <c:v>68719476736</c:v>
                </c:pt>
                <c:pt idx="19">
                  <c:v>274877906944</c:v>
                </c:pt>
                <c:pt idx="20">
                  <c:v>1099511627776</c:v>
                </c:pt>
                <c:pt idx="21">
                  <c:v>4398046511104</c:v>
                </c:pt>
                <c:pt idx="22">
                  <c:v>17592186044416</c:v>
                </c:pt>
                <c:pt idx="23">
                  <c:v>70368744177664</c:v>
                </c:pt>
                <c:pt idx="24">
                  <c:v>281474976710656</c:v>
                </c:pt>
                <c:pt idx="25">
                  <c:v>1125899906842624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1527-48C7-ADD0-402FB6A939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3710336"/>
        <c:axId val="1223718240"/>
      </c:lineChart>
      <c:catAx>
        <c:axId val="122371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1223718240"/>
        <c:crosses val="autoZero"/>
        <c:auto val="1"/>
        <c:lblAlgn val="ctr"/>
        <c:lblOffset val="100"/>
        <c:noMultiLvlLbl val="0"/>
      </c:catAx>
      <c:valAx>
        <c:axId val="12237182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bg-BG"/>
          </a:p>
        </c:txPr>
        <c:crossAx val="12237103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bg-BG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bg-BG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22CC9-5350-4B72-96EA-84749631CE69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86991C-9AB6-48F2-B797-D27B3834D1A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86179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ftuni.org/" TargetMode="Externa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991C-9AB6-48F2-B797-D27B3834D1A5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2050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4C7902B-80A8-44E9-B989-C2D9259AF54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82930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BEF2AD7-9C25-4B42-9705-E401384EA4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7996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FCBD142-50A5-4DD3-AEB0-C6F2370F39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97039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C64EADB-FFF3-4D4F-9C3B-D5546B2731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39743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71C13C6-A7EA-4BB7-BE37-5ABFC79574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69482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4152C5AD-D417-40D8-82A2-35F7A109C1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39898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A08A0B78-E79F-488B-A8BD-BA1BEE91C3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491732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42A9DB9-568D-4FBC-A518-58922B3530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42259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185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D2525A96-D081-4C32-BB1B-95856389C0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16065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1F0ED7D-C107-4953-ABB4-7E124A1CE3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0448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991C-9AB6-48F2-B797-D27B3834D1A5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43438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1F2382B-84EF-40FB-BDD2-CED0A1271D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764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7CA1A3E9-1F9E-4B16-8C75-904C7971A4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7289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252D8C1-BC3F-444C-8951-97205F90FF2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97466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A4C96F8-F4ED-41A5-B528-56ACF673EE1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07503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1426BA7-4DC3-4583-B6BA-E702C76F98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51292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1F49E66-44EA-43AE-A809-FED9F179E4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43323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C9CA880-93B9-4395-989B-B43682A3B7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426405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575899-8E32-4A3A-AE82-7B86819110A7}" type="slidenum">
              <a:rPr lang="en-US" smtClean="0"/>
              <a:t>194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6AE1554F-28A6-4971-8239-92ED1378F3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655197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8E4190A-8841-4C3F-A40E-09EDEEF7EA2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6094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C2932CD2-ADB1-46B9-888B-C9C5153439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7029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991C-9AB6-48F2-B797-D27B3834D1A5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6842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34A5F2DF-3289-4D11-8B1F-D4A91843DA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78473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199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45A6727-5ABC-4692-8CAF-913F4665961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155428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F08BBC2-D576-4C8E-AE72-B4DAF03E4A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209089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201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5CA6156-A6EE-40B7-A545-04E1820B11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0165822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2E6C86C-FD96-4A16-9083-C306C77BFA8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88410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36FBF13-1EB6-461A-9E9C-1876CBD7E5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48168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45878D1-F049-4B1A-BC3B-E97CC9C764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36125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2E33045-0866-4565-8DDA-2F9892FB9F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3563979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C3AEFD6-4570-4ED2-8C06-7931476474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09949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39C5F9-3ED8-485D-AA7A-8CEEE125F3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999733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991C-9AB6-48F2-B797-D27B3834D1A5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26531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47" y="4404345"/>
            <a:ext cx="6486706" cy="33530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4322FA-F8EB-4634-9F7D-110A95B395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4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4829953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E671543-5603-4CFA-9214-E2C5FA5FA0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8289161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322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FDAD2A60-1F68-48C5-BDDC-5E96A97828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9037543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878FC9C4-DE1A-4456-AC2C-6CB2BCACE7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83203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4697E4A-7348-4D4C-B080-57DC4D9E14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609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E79656A3-EF67-4CA9-842E-E489BB74F9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70243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86991C-9AB6-48F2-B797-D27B3834D1A5}" type="slidenum">
              <a:rPr lang="bg-BG" smtClean="0"/>
              <a:t>67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3286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22253D04-92F1-4D60-BDC5-86E944CD9D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808375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C5802F6-C8C9-41CB-8B18-27D7670A2C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0763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s://softuni.org/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8E8A-A52F-4432-B17E-61EB261B1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5F466-E49A-42B6-83B6-395C905140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B3395-B0B3-494A-969C-CCB12D3AE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97A7C-99D7-49F4-8151-5EC2F7F5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ED71D-CE2E-4BFC-B5FC-C7803C9B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2664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504D-16A4-4E6B-B7C6-858FE228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BB86F-95E3-4D50-AB82-178B3EC5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23FDC-DF5D-44A6-9D4D-5A568C107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2FDA9-59D6-430F-98F0-6D2D4DACA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C7060-A65C-4E8E-9C15-D0B558244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91284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0B48E-E55C-4035-B712-438F7CBDF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0F026-1A84-4E0F-97CC-1A02DA81D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635A0-09F0-46C6-82CE-CD3E6FA68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3DF1F-CC6F-4193-AA81-34D9D5F1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8AD4D2-5EBF-4813-BC36-73605CFA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904202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656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789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178306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4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03069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25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760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CFB11-9E27-4A6C-A3B2-C990821B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FE850-52D9-4D15-BB43-D405BC99A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94CC2-9B3F-4246-AA7A-4A0E8ACD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E217B-A1C7-4FEB-BC0B-45C9D310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BEB8B-6CA0-433F-9C2B-06AF93617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3013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71B9-C9DC-4E0F-A56F-987262AD6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FE27E-5054-458C-BF1C-2B1ECB8AB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F4AE-6600-4998-AE19-83CE252E7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19F77-D292-43E3-AF61-55DE6D14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81AF3-BA1F-4BB4-B282-46C181E2F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2682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682F-FD2D-42E1-B765-439AFBE1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1A930-DF39-4F53-8C4A-B93D0BC22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29A46-6BEA-41B3-86B9-8A8B065E9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DBA635-C41A-4277-8239-DF9F6875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FD2C39-25FB-47DC-BC51-1C93FBCB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2032F-EE45-4F05-924C-137960605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5061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0B23-7868-4EF8-9549-E2C8DB01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A5812-1821-4EE2-8218-DD097A07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19323-8C84-41B2-8E82-6881FE8F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E8727-32BF-4C2F-BAE8-43F29DD14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C37AC2-F13A-4091-B37E-470DAF1418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4CDD0-FD1E-4C1B-AB45-FE242CA2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1FC135-2844-4458-93C0-16BE09E2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A3D95-2E8B-426A-AFFC-02FAFE07D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9799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8250-AD98-433B-BE50-DC4DCFC15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BF41EC-6EB3-4464-9CC7-856ECDEF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795072-8F8F-44A8-ABAA-0EF518AD7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6846C6-0BB4-4736-BA27-31B78D494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45236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E4A5F-4BD6-41CB-BB12-F05E0A75D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BF618C-1098-4305-A36B-E78D3392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8B1ED-0510-4031-A619-807D2A968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63616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A69D-5542-40BB-AFB9-651E9A7A4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D0A8D-1714-41C5-B4A7-B1A8C2551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82230-1028-4BD1-944B-393063CF0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AF40B-E090-4678-BDEF-4D90EA97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CA03D-C6B9-4849-A84D-E3C72BCF6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63D6B-3776-438E-8793-91A9E5B3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068388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A2FB-97DF-4C5E-A29B-DBFC4E15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79F178-5793-470D-85B6-4BD6CF47D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2AC67-F238-4723-A457-75BE0F8C1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0FB2FB-5F14-495F-AEF1-383E9D5A9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FDB4F-F418-4FE9-A3D5-4DE788C1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E6D54-A7C1-4C64-B723-645CC1F68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7345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E21BB-1E28-428D-A250-0C584FEF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4910CA-68DD-4572-9F21-DD9772E31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35F31-673C-4BA0-A677-913C5153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A4590-4BFF-4A45-8636-2ABD0A0984DE}" type="datetimeFigureOut">
              <a:rPr lang="bg-BG" smtClean="0"/>
              <a:t>22.10.2021 г.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7A9ED-39CF-4E15-8711-3AC9AD3EE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49532-6B74-4F0E-BD58-EFCBE62FF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485C8-6555-4A59-B36A-222122D88F84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695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udge.softuni.bg/Contests/1493/Streams-Files-And-Directories-Lab" TargetMode="Externa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93/Streams-Files-And-Directories-Lab" TargetMode="Externa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udge.softuni.bg/Contests/1493/Streams-Files-And-Directories-Lab" TargetMode="Externa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93/Streams-Files-And-Directories-Lab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judge.softuni.bg/Contests/1513/Functional-Programming-Lab" TargetMode="Externa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13/Functional-Programming-Lab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13/Functional-Programming-Lab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3/Functional-Programming-Lab" TargetMode="External"/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softuni.bg/" TargetMode="Externa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7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17/Defining-Classes-La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7/Defining-Classes-Lab" TargetMode="External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judge.softuni.bg/Contests/1517/Defining-Classes-Lab" TargetMode="External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7/Defining-Classes-Lab" TargetMode="External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7/Defining-Classes-Lab" TargetMode="External"/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7/Defining-Classes-Lab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17/Defining-Classes-Lab" TargetMode="External"/><Relationship Id="rId1" Type="http://schemas.openxmlformats.org/officeDocument/2006/relationships/slideLayout" Target="../slideLayouts/slideLayout1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6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26/Generics-Lab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526/Generics-Lab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26/Generics-Lab" TargetMode="External"/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542/Iterators-and-Comparators-Lab" TargetMode="External"/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8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701/Basic-Algorithms-Lab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sv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701/Basic-Algorithms-Lab" TargetMode="External"/><Relationship Id="rId1" Type="http://schemas.openxmlformats.org/officeDocument/2006/relationships/slideLayout" Target="../slideLayouts/slideLayout13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svg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13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3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bble_sor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visualgo.net/en/sorting" TargetMode="Externa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sfca.edu/~galles/visualization/Search.html" TargetMode="External"/><Relationship Id="rId2" Type="http://schemas.openxmlformats.org/officeDocument/2006/relationships/hyperlink" Target="https://en.wikipedia.org/wiki/Linear_search" TargetMode="External"/><Relationship Id="rId1" Type="http://schemas.openxmlformats.org/officeDocument/2006/relationships/slideLayout" Target="../slideLayouts/slideLayout13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armstrong.edu/liang/animation/web/BinarySearch.html" TargetMode="External"/><Relationship Id="rId2" Type="http://schemas.openxmlformats.org/officeDocument/2006/relationships/hyperlink" Target="https://en.wikipedia.org/wiki/Binary_search_algorithm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8.gi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37/Stacks-and-Queues-Lab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gocheatsheet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59/Multidimensional-Arrays-Lab" TargetMode="Externa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62/Sets-And-Maps-Lab" TargetMode="Externa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1462/Sets-And-Maps-La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62/Sets-And-Maps-Lab" TargetMode="Externa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62/Sets-And-Maps-Lab" TargetMode="External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62/Sets-And-Maps-Lab" TargetMode="Externa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1462/Sets-And-Maps-Lab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oftuni.bg/" TargetMode="Externa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859" y="579318"/>
            <a:ext cx="10965303" cy="882654"/>
          </a:xfrm>
        </p:spPr>
        <p:txBody>
          <a:bodyPr/>
          <a:lstStyle/>
          <a:p>
            <a:r>
              <a:rPr lang="en-US" dirty="0"/>
              <a:t>Stack and Queue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2" y="1738140"/>
            <a:ext cx="2074279" cy="28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62" y="1404326"/>
            <a:ext cx="2633508" cy="26335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C20CB22-0761-4216-BE00-34F99B58336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99823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58E83DEE-D433-4209-BF8D-AB118F4F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Read File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1732BD-F364-448E-9ABB-65D899C5619F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are given a file</a:t>
            </a:r>
          </a:p>
          <a:p>
            <a:r>
              <a:rPr lang="en-US" dirty="0"/>
              <a:t>Read and print all of its contents </a:t>
            </a:r>
            <a:r>
              <a:rPr lang="en-US" b="1" dirty="0">
                <a:solidFill>
                  <a:schemeClr val="bg1"/>
                </a:solidFill>
              </a:rPr>
              <a:t>as a sequence of bytes </a:t>
            </a:r>
          </a:p>
          <a:p>
            <a:r>
              <a:rPr lang="en-GB" dirty="0"/>
              <a:t>Submit in Judge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only the output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/>
              <a:t>of the program</a:t>
            </a:r>
            <a:endParaRPr lang="bg-BG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A71508-7A75-4413-8FBA-30F8CE6252AD}"/>
              </a:ext>
            </a:extLst>
          </p:cNvPr>
          <p:cNvSpPr txBox="1">
            <a:spLocks/>
          </p:cNvSpPr>
          <p:nvPr/>
        </p:nvSpPr>
        <p:spPr>
          <a:xfrm>
            <a:off x="415125" y="4039386"/>
            <a:ext cx="50292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solidFill>
                  <a:schemeClr val="tx1"/>
                </a:solidFill>
                <a:effectLst/>
              </a:rPr>
              <a:t>Two households, both alike in dignity,</a:t>
            </a:r>
            <a:br>
              <a:rPr lang="en-US" sz="2800" dirty="0">
                <a:solidFill>
                  <a:schemeClr val="tx1"/>
                </a:solidFill>
                <a:effectLst/>
              </a:rPr>
            </a:br>
            <a:r>
              <a:rPr lang="en-US" sz="2800" dirty="0">
                <a:solidFill>
                  <a:schemeClr val="tx1"/>
                </a:solidFill>
                <a:effectLst/>
              </a:rPr>
              <a:t>In fair Verona, where we lay our scene,</a:t>
            </a:r>
            <a:endParaRPr lang="bg-BG" sz="28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C1F6601-8BA3-4206-A55A-9C69F60548C2}"/>
              </a:ext>
            </a:extLst>
          </p:cNvPr>
          <p:cNvSpPr/>
          <p:nvPr/>
        </p:nvSpPr>
        <p:spPr>
          <a:xfrm>
            <a:off x="5638800" y="4648200"/>
            <a:ext cx="685800" cy="609600"/>
          </a:xfrm>
          <a:prstGeom prst="rightArrow">
            <a:avLst/>
          </a:prstGeom>
          <a:solidFill>
            <a:srgbClr val="23446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C02BE7D-4931-4FC0-9D70-F5F3A281FC76}"/>
              </a:ext>
            </a:extLst>
          </p:cNvPr>
          <p:cNvSpPr txBox="1">
            <a:spLocks/>
          </p:cNvSpPr>
          <p:nvPr/>
        </p:nvSpPr>
        <p:spPr>
          <a:xfrm>
            <a:off x="6535788" y="4038600"/>
            <a:ext cx="50292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solidFill>
                  <a:schemeClr val="tx1"/>
                </a:solidFill>
                <a:effectLst/>
              </a:rPr>
              <a:t>1010100 1110111 1101111 100000 1101000 1101111 1110101 1110011 1100101 1101000…</a:t>
            </a:r>
            <a:endParaRPr lang="bg-BG" sz="28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2ABE4-E517-4400-863C-748590F97AE2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6147473A-E40D-4AD3-9D6C-10C58AE5A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211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9658FE3-E5F6-49C4-85D8-1C3197BB3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Read File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961EDC-6AD0-40F4-B180-4E45EEF9C965}"/>
              </a:ext>
            </a:extLst>
          </p:cNvPr>
          <p:cNvSpPr txBox="1">
            <a:spLocks/>
          </p:cNvSpPr>
          <p:nvPr/>
        </p:nvSpPr>
        <p:spPr>
          <a:xfrm>
            <a:off x="1641000" y="1411173"/>
            <a:ext cx="9144600" cy="52194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500" dirty="0">
                <a:solidFill>
                  <a:schemeClr val="tx1"/>
                </a:solidFill>
                <a:effectLst/>
              </a:rPr>
              <a:t>String path = </a:t>
            </a:r>
            <a:r>
              <a:rPr lang="en-GB" sz="2500" dirty="0">
                <a:solidFill>
                  <a:srgbClr val="FF0000"/>
                </a:solidFill>
                <a:effectLst/>
              </a:rPr>
              <a:t>"D:\\input.txt";</a:t>
            </a:r>
          </a:p>
          <a:p>
            <a:endParaRPr lang="en-GB" sz="2500" dirty="0">
              <a:solidFill>
                <a:schemeClr val="tx1"/>
              </a:solidFill>
              <a:effectLst/>
            </a:endParaRPr>
          </a:p>
          <a:p>
            <a:r>
              <a:rPr lang="en-GB" sz="2500" dirty="0">
                <a:solidFill>
                  <a:srgbClr val="FF0000"/>
                </a:solidFill>
                <a:effectLst/>
              </a:rPr>
              <a:t>try</a:t>
            </a:r>
            <a:r>
              <a:rPr lang="en-GB" sz="2500" dirty="0">
                <a:solidFill>
                  <a:schemeClr val="tx1"/>
                </a:solidFill>
                <a:effectLst/>
              </a:rPr>
              <a:t> (InputStream in = new FileInputStream(path)) {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  int oneByte = in</a:t>
            </a:r>
            <a:r>
              <a:rPr lang="en-GB" sz="2500" dirty="0">
                <a:solidFill>
                  <a:srgbClr val="FF0000"/>
                </a:solidFill>
                <a:effectLst/>
              </a:rPr>
              <a:t>.read</a:t>
            </a:r>
            <a:r>
              <a:rPr lang="en-GB" sz="2500" dirty="0"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  while (oneByte </a:t>
            </a:r>
            <a:r>
              <a:rPr lang="en-GB" sz="2500" dirty="0">
                <a:solidFill>
                  <a:srgbClr val="FF0000"/>
                </a:solidFill>
                <a:effectLst/>
              </a:rPr>
              <a:t>&gt;=</a:t>
            </a:r>
            <a:r>
              <a:rPr lang="en-GB" sz="2500" dirty="0">
                <a:solidFill>
                  <a:schemeClr val="tx1"/>
                </a:solidFill>
                <a:effectLst/>
              </a:rPr>
              <a:t> 0) {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    </a:t>
            </a:r>
            <a:r>
              <a:rPr lang="en-GB" sz="2500" dirty="0" err="1">
                <a:solidFill>
                  <a:schemeClr val="tx1"/>
                </a:solidFill>
                <a:effectLst/>
              </a:rPr>
              <a:t>System.out.printf</a:t>
            </a:r>
            <a:r>
              <a:rPr lang="en-GB" sz="2500" dirty="0">
                <a:solidFill>
                  <a:schemeClr val="tx1"/>
                </a:solidFill>
                <a:effectLst/>
              </a:rPr>
              <a:t>("%s ", 	Integer.toBinaryString(oneByte));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    oneByte = in</a:t>
            </a:r>
            <a:r>
              <a:rPr lang="en-GB" sz="2500" dirty="0">
                <a:solidFill>
                  <a:srgbClr val="FF0000"/>
                </a:solidFill>
                <a:effectLst/>
              </a:rPr>
              <a:t>.read</a:t>
            </a:r>
            <a:r>
              <a:rPr lang="en-GB" sz="2500" dirty="0"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} </a:t>
            </a:r>
          </a:p>
          <a:p>
            <a:r>
              <a:rPr lang="en-GB" sz="2500" dirty="0">
                <a:solidFill>
                  <a:srgbClr val="FF0000"/>
                </a:solidFill>
                <a:effectLst/>
              </a:rPr>
              <a:t>catch</a:t>
            </a:r>
            <a:r>
              <a:rPr lang="en-GB" sz="2500" dirty="0">
                <a:solidFill>
                  <a:schemeClr val="tx1"/>
                </a:solidFill>
                <a:effectLst/>
              </a:rPr>
              <a:t> (IOException e) {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  e.printStackTrace();</a:t>
            </a:r>
          </a:p>
          <a:p>
            <a:r>
              <a:rPr lang="en-GB" sz="2500" dirty="0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26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68AAF46-5009-499D-AD65-FFB48B5F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6" y="4541092"/>
            <a:ext cx="1876424" cy="187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63CFBE6B-BCF2-4E41-BF0D-554E1A231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98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5BF06AE-020F-44D9-815E-EF1DCD49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Write to File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B2EEAD-217A-48BA-9F12-D774FC772581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 file and write all its content while </a:t>
            </a:r>
            <a:r>
              <a:rPr lang="en-US" b="1" dirty="0">
                <a:solidFill>
                  <a:schemeClr val="bg1"/>
                </a:solidFill>
              </a:rPr>
              <a:t>skipping any </a:t>
            </a:r>
            <a:br>
              <a:rPr lang="bg-BG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punctuation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(skip '</a:t>
            </a:r>
            <a:r>
              <a:rPr lang="en-US" b="1" dirty="0">
                <a:latin typeface="Consolas" panose="020B0609020204030204" pitchFamily="49" charset="0"/>
              </a:rPr>
              <a:t>,</a:t>
            </a:r>
            <a:r>
              <a:rPr lang="en-US" dirty="0"/>
              <a:t>', '</a:t>
            </a:r>
            <a:r>
              <a:rPr lang="en-US" b="1" dirty="0">
                <a:latin typeface="Consolas" panose="020B0609020204030204" pitchFamily="49" charset="0"/>
              </a:rPr>
              <a:t>.</a:t>
            </a:r>
            <a:r>
              <a:rPr lang="en-US" dirty="0"/>
              <a:t>', '</a:t>
            </a:r>
            <a:r>
              <a:rPr lang="en-US" b="1" dirty="0">
                <a:latin typeface="Consolas" panose="020B0609020204030204" pitchFamily="49" charset="0"/>
              </a:rPr>
              <a:t>!</a:t>
            </a:r>
            <a:r>
              <a:rPr lang="en-US" dirty="0"/>
              <a:t>', '</a:t>
            </a:r>
            <a:r>
              <a:rPr lang="en-US" b="1" dirty="0">
                <a:latin typeface="Consolas" panose="020B0609020204030204" pitchFamily="49" charset="0"/>
              </a:rPr>
              <a:t>?</a:t>
            </a:r>
            <a:r>
              <a:rPr lang="en-US" dirty="0"/>
              <a:t>') </a:t>
            </a:r>
          </a:p>
          <a:p>
            <a:r>
              <a:rPr lang="en-GB" dirty="0"/>
              <a:t>Submit in Judge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only the output </a:t>
            </a:r>
            <a:r>
              <a:rPr lang="en-GB" dirty="0"/>
              <a:t>of the program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3EA580-FDE7-4F8D-952E-4C791A4CF97A}"/>
              </a:ext>
            </a:extLst>
          </p:cNvPr>
          <p:cNvGrpSpPr/>
          <p:nvPr/>
        </p:nvGrpSpPr>
        <p:grpSpPr>
          <a:xfrm>
            <a:off x="609601" y="3739821"/>
            <a:ext cx="10623601" cy="1941658"/>
            <a:chOff x="433595" y="4470398"/>
            <a:chExt cx="11096617" cy="1941658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26DBCA17-A961-40A4-BC64-8AE56721012F}"/>
                </a:ext>
              </a:extLst>
            </p:cNvPr>
            <p:cNvSpPr/>
            <p:nvPr/>
          </p:nvSpPr>
          <p:spPr>
            <a:xfrm>
              <a:off x="5686720" y="5116656"/>
              <a:ext cx="685800" cy="609600"/>
            </a:xfrm>
            <a:prstGeom prst="rightArrow">
              <a:avLst/>
            </a:prstGeom>
            <a:solidFill>
              <a:srgbClr val="23446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/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0F287E0B-3E7F-4DC5-AB0F-24ECA8FB956D}"/>
                </a:ext>
              </a:extLst>
            </p:cNvPr>
            <p:cNvSpPr txBox="1">
              <a:spLocks/>
            </p:cNvSpPr>
            <p:nvPr/>
          </p:nvSpPr>
          <p:spPr>
            <a:xfrm>
              <a:off x="433595" y="4470398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GB" sz="2800" dirty="0">
                  <a:solidFill>
                    <a:schemeClr val="tx1"/>
                  </a:solidFill>
                  <a:effectLst/>
                </a:rPr>
                <a:t>Two households, both alike in dignity.</a:t>
              </a:r>
            </a:p>
            <a:p>
              <a:pPr fontAlgn="t"/>
              <a:r>
                <a:rPr lang="en-GB" sz="2800" dirty="0">
                  <a:solidFill>
                    <a:schemeClr val="tx1"/>
                  </a:solidFill>
                  <a:effectLst/>
                </a:rPr>
                <a:t>In fair Verona, where we lay our scene.</a:t>
              </a:r>
              <a:endParaRPr lang="bg-BG" sz="2800" b="0" dirty="0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3E833DB3-AB1E-4C3E-8A44-E8084051D66E}"/>
                </a:ext>
              </a:extLst>
            </p:cNvPr>
            <p:cNvSpPr txBox="1">
              <a:spLocks/>
            </p:cNvSpPr>
            <p:nvPr/>
          </p:nvSpPr>
          <p:spPr>
            <a:xfrm>
              <a:off x="6641834" y="4470398"/>
              <a:ext cx="4888378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GB" sz="2800" dirty="0">
                  <a:solidFill>
                    <a:schemeClr val="tx1"/>
                  </a:solidFill>
                  <a:effectLst/>
                </a:rPr>
                <a:t>Two households both alike in dignity</a:t>
              </a:r>
            </a:p>
            <a:p>
              <a:pPr fontAlgn="t"/>
              <a:r>
                <a:rPr lang="en-GB" sz="2800" dirty="0">
                  <a:solidFill>
                    <a:schemeClr val="tx1"/>
                  </a:solidFill>
                  <a:effectLst/>
                </a:rPr>
                <a:t>In fair Verona where we lay our scene</a:t>
              </a:r>
              <a:endParaRPr lang="bg-BG" sz="2800" dirty="0"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56B3CB-5B3F-4150-B061-148765BAAFF5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5D1E45D-E555-4823-A616-EDDC3C9CF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4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3">
            <a:extLst>
              <a:ext uri="{FF2B5EF4-FFF2-40B4-BE49-F238E27FC236}">
                <a16:creationId xmlns:a16="http://schemas.microsoft.com/office/drawing/2014/main" id="{0EA8D57C-BFC6-4557-AF47-E0282685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Write to File (1)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8B0D41B-2B74-4CF7-9D46-E5C8016EEB5C}"/>
              </a:ext>
            </a:extLst>
          </p:cNvPr>
          <p:cNvSpPr txBox="1">
            <a:spLocks/>
          </p:cNvSpPr>
          <p:nvPr/>
        </p:nvSpPr>
        <p:spPr>
          <a:xfrm>
            <a:off x="614899" y="1596086"/>
            <a:ext cx="9718317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1"/>
                </a:solidFill>
                <a:effectLst/>
              </a:rPr>
              <a:t>String inputPath = </a:t>
            </a:r>
            <a:r>
              <a:rPr lang="en-GB" sz="2800" dirty="0">
                <a:solidFill>
                  <a:srgbClr val="FF0000"/>
                </a:solidFill>
                <a:effectLst/>
              </a:rPr>
              <a:t>"D:\\input.txt";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String outputPath = </a:t>
            </a:r>
            <a:r>
              <a:rPr lang="en-GB" sz="2800" dirty="0">
                <a:solidFill>
                  <a:srgbClr val="FF0000"/>
                </a:solidFill>
                <a:effectLst/>
              </a:rPr>
              <a:t>"D:\\output.txt";</a:t>
            </a:r>
          </a:p>
          <a:p>
            <a:endParaRPr lang="en-GB" sz="2800" dirty="0">
              <a:solidFill>
                <a:schemeClr val="tx1"/>
              </a:solidFill>
              <a:effectLst/>
            </a:endParaRP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List&lt;Character&gt; symbols = new ArrayList&lt;&gt;();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Collections.addAll(symbols, '.', ',', '!', '?');</a:t>
            </a:r>
          </a:p>
          <a:p>
            <a:endParaRPr lang="en-GB" sz="2800" dirty="0">
              <a:solidFill>
                <a:schemeClr val="tx1"/>
              </a:solidFill>
              <a:effectLst/>
            </a:endParaRPr>
          </a:p>
          <a:p>
            <a:r>
              <a:rPr lang="en-GB" sz="2800" i="1" dirty="0">
                <a:solidFill>
                  <a:schemeClr val="accent2"/>
                </a:solidFill>
                <a:effectLst/>
              </a:rPr>
              <a:t>// continues…</a:t>
            </a:r>
          </a:p>
        </p:txBody>
      </p:sp>
      <p:pic>
        <p:nvPicPr>
          <p:cNvPr id="2050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40A9071F-1325-4C19-8E97-150413CAD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118" y="5026051"/>
            <a:ext cx="1265876" cy="12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565958-4196-4467-AF30-798E65DF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426" y="4940517"/>
            <a:ext cx="1764502" cy="1352993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0424471F-0990-4376-B619-5C5E10A0503C}"/>
              </a:ext>
            </a:extLst>
          </p:cNvPr>
          <p:cNvSpPr/>
          <p:nvPr/>
        </p:nvSpPr>
        <p:spPr bwMode="auto">
          <a:xfrm>
            <a:off x="8964720" y="5500002"/>
            <a:ext cx="648438" cy="399039"/>
          </a:xfrm>
          <a:prstGeom prst="rightArrow">
            <a:avLst/>
          </a:prstGeom>
          <a:solidFill>
            <a:srgbClr val="234465"/>
          </a:solidFill>
          <a:ln w="19050">
            <a:solidFill>
              <a:srgbClr val="23446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D8A2A8-DD03-4F73-AFF1-F7F883C26B9E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E861E15-A055-417D-BCF2-9CA462AF76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48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E19E7E0-71F9-4990-A5E6-FF5759E7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Write to File (2)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B337FF-8474-4E80-846D-32B8B8BA1330}"/>
              </a:ext>
            </a:extLst>
          </p:cNvPr>
          <p:cNvSpPr txBox="1">
            <a:spLocks/>
          </p:cNvSpPr>
          <p:nvPr/>
        </p:nvSpPr>
        <p:spPr>
          <a:xfrm>
            <a:off x="616272" y="1606621"/>
            <a:ext cx="10121255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rgbClr val="234465"/>
                </a:solidFill>
                <a:effectLst/>
              </a:rPr>
              <a:t>try (InputStream in = new FileInputStream(inputPath);</a:t>
            </a:r>
          </a:p>
          <a:p>
            <a:r>
              <a:rPr lang="en-GB" sz="2400" dirty="0">
                <a:solidFill>
                  <a:srgbClr val="FF0000"/>
                </a:solidFill>
                <a:effectLst/>
              </a:rPr>
              <a:t>     OutputStream </a:t>
            </a:r>
            <a:r>
              <a:rPr lang="en-GB" sz="2400" dirty="0">
                <a:solidFill>
                  <a:srgbClr val="234465"/>
                </a:solidFill>
                <a:effectLst/>
              </a:rPr>
              <a:t>out = new </a:t>
            </a:r>
            <a:r>
              <a:rPr lang="en-GB" sz="2400" dirty="0">
                <a:solidFill>
                  <a:srgbClr val="FF0000"/>
                </a:solidFill>
                <a:effectLst/>
              </a:rPr>
              <a:t>FileOutputStream</a:t>
            </a:r>
            <a:r>
              <a:rPr lang="en-GB" sz="2400" dirty="0">
                <a:solidFill>
                  <a:srgbClr val="234465"/>
                </a:solidFill>
                <a:effectLst/>
              </a:rPr>
              <a:t>(outputPath)) {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  int oneByte = 0;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  while ((oneByte = in.read()) &gt;= 0) {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    if (!symbols.contains((char)oneByte)) {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      out</a:t>
            </a:r>
            <a:r>
              <a:rPr lang="en-GB" sz="2400" dirty="0">
                <a:solidFill>
                  <a:srgbClr val="FF0000"/>
                </a:solidFill>
                <a:effectLst/>
              </a:rPr>
              <a:t>.write</a:t>
            </a:r>
            <a:r>
              <a:rPr lang="en-GB" sz="2400" dirty="0">
                <a:solidFill>
                  <a:srgbClr val="234465"/>
                </a:solidFill>
                <a:effectLst/>
              </a:rPr>
              <a:t>(oneByte);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    }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  }</a:t>
            </a:r>
          </a:p>
          <a:p>
            <a:r>
              <a:rPr lang="en-GB" sz="2400" dirty="0">
                <a:solidFill>
                  <a:srgbClr val="234465"/>
                </a:solidFill>
                <a:effectLst/>
              </a:rPr>
              <a:t>} </a:t>
            </a:r>
            <a:r>
              <a:rPr lang="en-GB" sz="2400" i="1" dirty="0">
                <a:solidFill>
                  <a:schemeClr val="accent2"/>
                </a:solidFill>
                <a:effectLst/>
              </a:rPr>
              <a:t>// TODO: handle exceptions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40525-AE1E-4290-808C-04B2C0FA1248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2EB986F-B11D-4586-8AF4-0718C3769A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190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ACF8ACD0-B650-42CE-86B4-5D3C112160FB}"/>
              </a:ext>
            </a:extLst>
          </p:cNvPr>
          <p:cNvSpPr txBox="1">
            <a:spLocks noChangeArrowheads="1"/>
          </p:cNvSpPr>
          <p:nvPr/>
        </p:nvSpPr>
        <p:spPr>
          <a:xfrm>
            <a:off x="1626764" y="4832518"/>
            <a:ext cx="8938472" cy="941082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 lang="en-GB" altLang="en-US" dirty="0"/>
              <a:t>Basic Stream Types in Java</a:t>
            </a:r>
            <a:endParaRPr lang="bg-BG" alt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DC452F9-0ABF-48B1-9A3A-A5BA2B8EC227}"/>
              </a:ext>
            </a:extLst>
          </p:cNvPr>
          <p:cNvSpPr txBox="1">
            <a:spLocks/>
          </p:cNvSpPr>
          <p:nvPr/>
        </p:nvSpPr>
        <p:spPr>
          <a:xfrm>
            <a:off x="1626764" y="5754968"/>
            <a:ext cx="8938472" cy="71903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Byte</a:t>
            </a:r>
            <a:r>
              <a:rPr lang="bg-BG" dirty="0"/>
              <a:t> </a:t>
            </a:r>
            <a:r>
              <a:rPr lang="en-US" dirty="0"/>
              <a:t>and Character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F0D1B-C19A-4109-82CB-69B518CC4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1295400"/>
            <a:ext cx="4724400" cy="250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C829F974-4767-436C-A8C5-27FF24A5CC57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Byte streams are the </a:t>
            </a:r>
            <a:r>
              <a:rPr lang="en-US" b="1" dirty="0">
                <a:solidFill>
                  <a:schemeClr val="bg1"/>
                </a:solidFill>
              </a:rPr>
              <a:t>lowest level streams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Byte streams can read or write </a:t>
            </a:r>
            <a:r>
              <a:rPr lang="en-US" b="1" dirty="0">
                <a:solidFill>
                  <a:schemeClr val="bg1"/>
                </a:solidFill>
              </a:rPr>
              <a:t>one byte at a time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byte streams </a:t>
            </a:r>
            <a:r>
              <a:rPr lang="en-US" b="1" dirty="0">
                <a:solidFill>
                  <a:srgbClr val="FF0000"/>
                </a:solidFill>
              </a:rPr>
              <a:t>descend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from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InputStream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OutputStream</a:t>
            </a:r>
            <a:endParaRPr lang="bg-BG" b="1" dirty="0">
              <a:solidFill>
                <a:srgbClr val="FF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F3CCC5-3CF1-4387-A09E-A2DE4F7579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Byte Stream</a:t>
            </a:r>
            <a:endParaRPr lang="bg-BG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5E4C64D-41CD-4E3E-99F7-2B5E217360CF}"/>
              </a:ext>
            </a:extLst>
          </p:cNvPr>
          <p:cNvSpPr txBox="1">
            <a:spLocks/>
          </p:cNvSpPr>
          <p:nvPr/>
        </p:nvSpPr>
        <p:spPr>
          <a:xfrm>
            <a:off x="538034" y="3423373"/>
            <a:ext cx="3429000" cy="772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 fontAlgn="t"/>
            <a:r>
              <a:rPr lang="en-US" sz="3600" dirty="0">
                <a:solidFill>
                  <a:schemeClr val="tx1"/>
                </a:solidFill>
                <a:effectLst/>
              </a:rPr>
              <a:t>InputStream</a:t>
            </a:r>
            <a:endParaRPr lang="bg-BG" sz="36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CA50CAC-34BD-4D8C-990C-9FBD2FD27ED8}"/>
              </a:ext>
            </a:extLst>
          </p:cNvPr>
          <p:cNvSpPr txBox="1">
            <a:spLocks/>
          </p:cNvSpPr>
          <p:nvPr/>
        </p:nvSpPr>
        <p:spPr>
          <a:xfrm>
            <a:off x="538034" y="5095294"/>
            <a:ext cx="3429000" cy="7721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 fontAlgn="t"/>
            <a:r>
              <a:rPr lang="en-US" sz="3600" dirty="0">
                <a:solidFill>
                  <a:schemeClr val="tx1"/>
                </a:solidFill>
                <a:effectLst/>
              </a:rPr>
              <a:t>OutputStream</a:t>
            </a:r>
            <a:endParaRPr lang="bg-BG" sz="3600" b="0" dirty="0">
              <a:solidFill>
                <a:schemeClr val="tx1"/>
              </a:solidFill>
              <a:effectLst/>
            </a:endParaRPr>
          </a:p>
        </p:txBody>
      </p:sp>
      <p:graphicFrame>
        <p:nvGraphicFramePr>
          <p:cNvPr id="9" name="Group 134">
            <a:extLst>
              <a:ext uri="{FF2B5EF4-FFF2-40B4-BE49-F238E27FC236}">
                <a16:creationId xmlns:a16="http://schemas.microsoft.com/office/drawing/2014/main" id="{BD0043A8-7F34-4350-AAE6-D6816E2FD957}"/>
              </a:ext>
            </a:extLst>
          </p:cNvPr>
          <p:cNvGraphicFramePr>
            <a:graphicFrameLocks/>
          </p:cNvGraphicFramePr>
          <p:nvPr/>
        </p:nvGraphicFramePr>
        <p:xfrm>
          <a:off x="4298248" y="3558971"/>
          <a:ext cx="7207952" cy="496824"/>
        </p:xfrm>
        <a:graphic>
          <a:graphicData uri="http://schemas.openxmlformats.org/drawingml/2006/table">
            <a:tbl>
              <a:tblPr/>
              <a:tblGrid>
                <a:gridCol w="180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1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1" dirty="0"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anose="020B0609020204030204" pitchFamily="49" charset="0"/>
                        </a:rPr>
                        <a:t>100101</a:t>
                      </a: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111111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100011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Group 134">
            <a:extLst>
              <a:ext uri="{FF2B5EF4-FFF2-40B4-BE49-F238E27FC236}">
                <a16:creationId xmlns:a16="http://schemas.microsoft.com/office/drawing/2014/main" id="{9C5A9227-24BB-45D0-B0CB-C1228B28C479}"/>
              </a:ext>
            </a:extLst>
          </p:cNvPr>
          <p:cNvGraphicFramePr>
            <a:graphicFrameLocks/>
          </p:cNvGraphicFramePr>
          <p:nvPr/>
        </p:nvGraphicFramePr>
        <p:xfrm>
          <a:off x="4298248" y="5232934"/>
          <a:ext cx="7207952" cy="496824"/>
        </p:xfrm>
        <a:graphic>
          <a:graphicData uri="http://schemas.openxmlformats.org/drawingml/2006/table">
            <a:tbl>
              <a:tblPr/>
              <a:tblGrid>
                <a:gridCol w="1801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19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19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0C955F3A-336A-4834-B163-BF1F7009205B}"/>
              </a:ext>
            </a:extLst>
          </p:cNvPr>
          <p:cNvSpPr txBox="1">
            <a:spLocks noChangeArrowheads="1"/>
          </p:cNvSpPr>
          <p:nvPr/>
        </p:nvSpPr>
        <p:spPr>
          <a:xfrm>
            <a:off x="4753647" y="5249864"/>
            <a:ext cx="914400" cy="347844"/>
          </a:xfrm>
          <a:prstGeom prst="rect">
            <a:avLst/>
          </a:prstGeom>
        </p:spPr>
        <p:txBody>
          <a:bodyPr vert="horz" wrap="non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Tx/>
              <a:buNone/>
              <a:defRPr/>
            </a:pPr>
            <a:r>
              <a:rPr lang="en-GB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</a:rPr>
              <a:t>100101</a:t>
            </a:r>
            <a:endParaRPr lang="bg-BG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2DAF47DF-6574-434A-A2DE-F1B5F0ABA8C9}"/>
              </a:ext>
            </a:extLst>
          </p:cNvPr>
          <p:cNvSpPr txBox="1">
            <a:spLocks noChangeArrowheads="1"/>
          </p:cNvSpPr>
          <p:nvPr/>
        </p:nvSpPr>
        <p:spPr>
          <a:xfrm>
            <a:off x="6557834" y="5248157"/>
            <a:ext cx="914400" cy="347844"/>
          </a:xfrm>
          <a:prstGeom prst="rect">
            <a:avLst/>
          </a:prstGeom>
        </p:spPr>
        <p:txBody>
          <a:bodyPr vert="horz" wrap="non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Tx/>
              <a:buNone/>
              <a:defRPr/>
            </a:pPr>
            <a:r>
              <a:rPr lang="en-GB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</a:rPr>
              <a:t>111111</a:t>
            </a:r>
            <a:endParaRPr lang="bg-BG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21F2782-B041-470F-AA94-ECEDD2692510}"/>
              </a:ext>
            </a:extLst>
          </p:cNvPr>
          <p:cNvSpPr txBox="1">
            <a:spLocks noChangeArrowheads="1"/>
          </p:cNvSpPr>
          <p:nvPr/>
        </p:nvSpPr>
        <p:spPr>
          <a:xfrm>
            <a:off x="8310434" y="5247693"/>
            <a:ext cx="914400" cy="347844"/>
          </a:xfrm>
          <a:prstGeom prst="rect">
            <a:avLst/>
          </a:prstGeom>
        </p:spPr>
        <p:txBody>
          <a:bodyPr vert="horz" wrap="none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chemeClr val="tx1"/>
              </a:buClr>
              <a:buSzTx/>
              <a:buNone/>
              <a:defRPr/>
            </a:pPr>
            <a:r>
              <a:rPr lang="en-GB" sz="2800" b="1" dirty="0">
                <a:solidFill>
                  <a:schemeClr val="tx2">
                    <a:lumMod val="90000"/>
                  </a:schemeClr>
                </a:solidFill>
                <a:latin typeface="Consolas" panose="020B0609020204030204" pitchFamily="49" charset="0"/>
              </a:rPr>
              <a:t>100011</a:t>
            </a:r>
            <a:endParaRPr lang="bg-BG" sz="2800" b="1" dirty="0">
              <a:solidFill>
                <a:schemeClr val="tx2">
                  <a:lumMod val="9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99C6F70F-5B40-42D7-886A-6A220E2BF3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62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2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D98E5D-3647-4729-96D4-0A7345381003}"/>
              </a:ext>
            </a:extLst>
          </p:cNvPr>
          <p:cNvSpPr txBox="1">
            <a:spLocks/>
          </p:cNvSpPr>
          <p:nvPr/>
        </p:nvSpPr>
        <p:spPr>
          <a:xfrm>
            <a:off x="190404" y="1151122"/>
            <a:ext cx="11804831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Read a file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copy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its contents </a:t>
            </a:r>
            <a:r>
              <a:rPr lang="en-US" b="1" dirty="0">
                <a:solidFill>
                  <a:schemeClr val="bg1"/>
                </a:solidFill>
              </a:rPr>
              <a:t>to another text file</a:t>
            </a:r>
          </a:p>
          <a:p>
            <a:r>
              <a:rPr lang="en-US" dirty="0"/>
              <a:t>Write characters </a:t>
            </a:r>
            <a:r>
              <a:rPr lang="en-US" b="1" dirty="0">
                <a:solidFill>
                  <a:srgbClr val="FF0000"/>
                </a:solidFill>
              </a:rPr>
              <a:t>as bytes </a:t>
            </a:r>
            <a:r>
              <a:rPr lang="en-US" dirty="0"/>
              <a:t>in decimal</a:t>
            </a:r>
          </a:p>
          <a:p>
            <a:r>
              <a:rPr lang="en-US" dirty="0"/>
              <a:t>Write </a:t>
            </a:r>
            <a:r>
              <a:rPr lang="en-US" b="1" dirty="0">
                <a:solidFill>
                  <a:srgbClr val="FF0000"/>
                </a:solidFill>
              </a:rPr>
              <a:t>every space or new line as it is</a:t>
            </a:r>
            <a:r>
              <a:rPr lang="en-US" dirty="0"/>
              <a:t>, e.g. as a </a:t>
            </a:r>
            <a:br>
              <a:rPr lang="bg-BG" dirty="0"/>
            </a:br>
            <a:r>
              <a:rPr lang="en-US" dirty="0"/>
              <a:t>space or new line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73D7CD7-46D1-415E-9FD2-5E20BD136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Copy Bytes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141D71-CF45-488F-827D-709DFF806124}"/>
              </a:ext>
            </a:extLst>
          </p:cNvPr>
          <p:cNvGrpSpPr/>
          <p:nvPr/>
        </p:nvGrpSpPr>
        <p:grpSpPr>
          <a:xfrm>
            <a:off x="914400" y="3321404"/>
            <a:ext cx="10242600" cy="2469797"/>
            <a:chOff x="912812" y="3473803"/>
            <a:chExt cx="10242600" cy="246979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9A9641-3803-47F8-A43A-75BDE2BBDE8F}"/>
                </a:ext>
              </a:extLst>
            </p:cNvPr>
            <p:cNvGrpSpPr/>
            <p:nvPr/>
          </p:nvGrpSpPr>
          <p:grpSpPr>
            <a:xfrm>
              <a:off x="912812" y="4001942"/>
              <a:ext cx="10242600" cy="1941658"/>
              <a:chOff x="912812" y="3275950"/>
              <a:chExt cx="10242600" cy="1941658"/>
            </a:xfrm>
          </p:grpSpPr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0EB2CF39-B008-4B6B-B7C1-82324A4FD0E4}"/>
                  </a:ext>
                </a:extLst>
              </p:cNvPr>
              <p:cNvSpPr/>
              <p:nvPr/>
            </p:nvSpPr>
            <p:spPr>
              <a:xfrm>
                <a:off x="5713412" y="3961750"/>
                <a:ext cx="685800" cy="6096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2800"/>
              </a:p>
            </p:txBody>
          </p:sp>
          <p:sp>
            <p:nvSpPr>
              <p:cNvPr id="18" name="Text Placeholder 5">
                <a:extLst>
                  <a:ext uri="{FF2B5EF4-FFF2-40B4-BE49-F238E27FC236}">
                    <a16:creationId xmlns:a16="http://schemas.microsoft.com/office/drawing/2014/main" id="{49AAFBA0-4558-4ACD-A54D-E5CB237F8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2812" y="3275950"/>
                <a:ext cx="4680000" cy="194165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44000" tIns="108000" rIns="144000" bIns="108000" rtlCol="0">
                <a:spAutoFit/>
              </a:bodyPr>
              <a:lstStyle>
                <a:lvl1pPr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b="1" noProof="1" smtClean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 fontAlgn="t"/>
                <a:r>
                  <a:rPr lang="en-GB" sz="2800" dirty="0">
                    <a:solidFill>
                      <a:schemeClr val="tx1"/>
                    </a:solidFill>
                    <a:effectLst/>
                  </a:rPr>
                  <a:t>Two households, both alike in dignity.</a:t>
                </a:r>
              </a:p>
              <a:p>
                <a:pPr fontAlgn="t"/>
                <a:r>
                  <a:rPr lang="en-GB" sz="2800" dirty="0">
                    <a:solidFill>
                      <a:schemeClr val="tx1"/>
                    </a:solidFill>
                    <a:effectLst/>
                  </a:rPr>
                  <a:t>In fair Verona, where we lay our scene.</a:t>
                </a:r>
                <a:endParaRPr lang="bg-BG" sz="2800" b="0" dirty="0"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9" name="Text Placeholder 5">
                <a:extLst>
                  <a:ext uri="{FF2B5EF4-FFF2-40B4-BE49-F238E27FC236}">
                    <a16:creationId xmlns:a16="http://schemas.microsoft.com/office/drawing/2014/main" id="{82F881C8-1CFF-4664-B6D2-B1C433CCBF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75412" y="3275950"/>
                <a:ext cx="4680000" cy="194165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2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44000" tIns="108000" rIns="144000" bIns="108000" rtlCol="0">
                <a:spAutoFit/>
              </a:bodyPr>
              <a:lstStyle>
                <a:lvl1pPr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2B254"/>
                  </a:buClr>
                  <a:buSzPct val="100000"/>
                  <a:buFont typeface="Wingdings" panose="05000000000000000000" pitchFamily="2" charset="2"/>
                  <a:buNone/>
                  <a:defRPr lang="en-US" b="1" noProof="1" smtClean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defRPr>
                </a:lvl1pPr>
                <a:lvl2pPr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§"/>
                  <a:defRPr sz="3200" b="0"/>
                </a:lvl2pPr>
                <a:lvl3pPr marL="914240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F9A1D"/>
                  </a:buClr>
                  <a:buSzPct val="80000"/>
                  <a:buFont typeface="Wingdings" panose="05000000000000000000" pitchFamily="2" charset="2"/>
                  <a:buChar char="§"/>
                  <a:defRPr sz="3000" b="0"/>
                </a:lvl3pPr>
                <a:lvl4pPr marL="1218987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D9411"/>
                  </a:buClr>
                  <a:buSzPct val="80000"/>
                  <a:buFont typeface="Wingdings" panose="05000000000000000000" pitchFamily="2" charset="2"/>
                  <a:buChar char="§"/>
                  <a:defRPr sz="2800" b="0"/>
                </a:lvl4pPr>
                <a:lvl5pPr marL="1523733" indent="-231606">
                  <a:lnSpc>
                    <a:spcPct val="105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E28D10"/>
                  </a:buClr>
                  <a:buSzPct val="80000"/>
                  <a:buFont typeface="Wingdings" panose="05000000000000000000" pitchFamily="2" charset="2"/>
                  <a:buChar char="§"/>
                  <a:defRPr sz="2600" b="0"/>
                </a:lvl5pPr>
                <a:lvl6pPr marL="182848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6pPr>
                <a:lvl7pPr marL="2133227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/>
                </a:lvl7pPr>
                <a:lvl8pPr marL="2437972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8pPr>
                <a:lvl9pPr marL="2742720" indent="-231606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baseline="0"/>
                </a:lvl9pPr>
              </a:lstStyle>
              <a:p>
                <a:pPr fontAlgn="t"/>
                <a:r>
                  <a:rPr lang="bg-BG" sz="2800" dirty="0">
                    <a:solidFill>
                      <a:schemeClr val="tx1"/>
                    </a:solidFill>
                    <a:effectLst/>
                  </a:rPr>
                  <a:t>84119111 10411111711510110411</a:t>
                </a:r>
                <a:r>
                  <a:rPr lang="en-GB" sz="2800" dirty="0">
                    <a:solidFill>
                      <a:schemeClr val="tx1"/>
                    </a:solidFill>
                    <a:effectLst/>
                  </a:rPr>
                  <a:t>…</a:t>
                </a:r>
              </a:p>
              <a:p>
                <a:pPr fontAlgn="t"/>
                <a:r>
                  <a:rPr lang="bg-BG" sz="2800" dirty="0">
                    <a:solidFill>
                      <a:schemeClr val="tx1"/>
                    </a:solidFill>
                    <a:effectLst/>
                  </a:rPr>
                  <a:t>73110 10297105114 861011141111109744 1</a:t>
                </a:r>
                <a:r>
                  <a:rPr lang="en-GB" sz="2800" dirty="0">
                    <a:solidFill>
                      <a:schemeClr val="tx1"/>
                    </a:solidFill>
                    <a:effectLst/>
                  </a:rPr>
                  <a:t>…</a:t>
                </a:r>
                <a:endParaRPr lang="bg-BG" sz="2800" dirty="0"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9" name="AutoShape 6">
              <a:extLst>
                <a:ext uri="{FF2B5EF4-FFF2-40B4-BE49-F238E27FC236}">
                  <a16:creationId xmlns:a16="http://schemas.microsoft.com/office/drawing/2014/main" id="{310F0F6E-0274-4CAA-84CF-A5F1EEC12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151" y="3473803"/>
              <a:ext cx="609600" cy="416072"/>
            </a:xfrm>
            <a:prstGeom prst="wedgeRoundRectCallout">
              <a:avLst>
                <a:gd name="adj1" fmla="val 62959"/>
                <a:gd name="adj2" fmla="val 94124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</a:t>
              </a:r>
              <a:endPara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AutoShape 6">
              <a:extLst>
                <a:ext uri="{FF2B5EF4-FFF2-40B4-BE49-F238E27FC236}">
                  <a16:creationId xmlns:a16="http://schemas.microsoft.com/office/drawing/2014/main" id="{EB7C2186-EA5C-46A9-9312-E1748695C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6985" y="3473803"/>
              <a:ext cx="609600" cy="416072"/>
            </a:xfrm>
            <a:prstGeom prst="wedgeRoundRectCallout">
              <a:avLst>
                <a:gd name="adj1" fmla="val 32154"/>
                <a:gd name="adj2" fmla="val 96650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</a:t>
              </a:r>
              <a:endPara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F954FC70-2378-4AE7-98A5-BAD17D2E1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5819" y="3473803"/>
              <a:ext cx="718966" cy="416072"/>
            </a:xfrm>
            <a:prstGeom prst="wedgeRoundRectCallout">
              <a:avLst>
                <a:gd name="adj1" fmla="val 3245"/>
                <a:gd name="adj2" fmla="val 96650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  <a:endPara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809311B-28A7-412C-A181-D10375F4BE06}"/>
                </a:ext>
              </a:extLst>
            </p:cNvPr>
            <p:cNvSpPr/>
            <p:nvPr/>
          </p:nvSpPr>
          <p:spPr>
            <a:xfrm>
              <a:off x="6610455" y="4114010"/>
              <a:ext cx="375130" cy="38179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D3CC816-2091-482E-858D-9EB2F9540612}"/>
                </a:ext>
              </a:extLst>
            </p:cNvPr>
            <p:cNvSpPr/>
            <p:nvPr/>
          </p:nvSpPr>
          <p:spPr>
            <a:xfrm>
              <a:off x="6998031" y="4114010"/>
              <a:ext cx="597154" cy="38179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79D9DD3-190A-4BFB-B661-5EC934F0AF2B}"/>
                </a:ext>
              </a:extLst>
            </p:cNvPr>
            <p:cNvSpPr/>
            <p:nvPr/>
          </p:nvSpPr>
          <p:spPr>
            <a:xfrm>
              <a:off x="7595185" y="4114010"/>
              <a:ext cx="597154" cy="38179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2E93591-0F1F-4F4F-99A2-6EDB55ADFC1A}"/>
                </a:ext>
              </a:extLst>
            </p:cNvPr>
            <p:cNvSpPr/>
            <p:nvPr/>
          </p:nvSpPr>
          <p:spPr>
            <a:xfrm>
              <a:off x="8204785" y="4114010"/>
              <a:ext cx="187565" cy="38179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6" name="AutoShape 6">
              <a:extLst>
                <a:ext uri="{FF2B5EF4-FFF2-40B4-BE49-F238E27FC236}">
                  <a16:creationId xmlns:a16="http://schemas.microsoft.com/office/drawing/2014/main" id="{F5C13B21-AE4C-4D13-BD52-7303741FE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5853" y="3478396"/>
              <a:ext cx="1194331" cy="411479"/>
            </a:xfrm>
            <a:prstGeom prst="wedgeRoundRectCallout">
              <a:avLst>
                <a:gd name="adj1" fmla="val -46036"/>
                <a:gd name="adj2" fmla="val 94096"/>
                <a:gd name="adj3" fmla="val 16667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space</a:t>
              </a:r>
              <a:endParaRPr lang="bg-BG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61FAD8C-801A-4C6A-B038-5FD15BB1E6DC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6AB212EB-F0E0-423E-9786-5E2F299F11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180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223A1150-0955-4E94-9D45-A0DFD6E8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732" y="25400"/>
            <a:ext cx="9577597" cy="1110780"/>
          </a:xfrm>
        </p:spPr>
        <p:txBody>
          <a:bodyPr/>
          <a:lstStyle/>
          <a:p>
            <a:r>
              <a:rPr lang="en-US" dirty="0"/>
              <a:t>Solution: Copy Bytes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B28C0C-A85A-4084-BA22-ABBB1700D50C}"/>
              </a:ext>
            </a:extLst>
          </p:cNvPr>
          <p:cNvSpPr txBox="1">
            <a:spLocks/>
          </p:cNvSpPr>
          <p:nvPr/>
        </p:nvSpPr>
        <p:spPr>
          <a:xfrm>
            <a:off x="619126" y="1304926"/>
            <a:ext cx="10121255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i="1" dirty="0">
                <a:solidFill>
                  <a:schemeClr val="accent2"/>
                </a:solidFill>
                <a:effectLst/>
              </a:rPr>
              <a:t>// TODO: Open input and output streams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int oneByte = 0;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while ((oneByte = in</a:t>
            </a:r>
            <a:r>
              <a:rPr lang="en-GB" sz="2800" dirty="0">
                <a:solidFill>
                  <a:srgbClr val="FF0000"/>
                </a:solidFill>
                <a:effectLst/>
              </a:rPr>
              <a:t>.read()</a:t>
            </a:r>
            <a:r>
              <a:rPr lang="en-GB" sz="2800" dirty="0">
                <a:solidFill>
                  <a:schemeClr val="tx1"/>
                </a:solidFill>
                <a:effectLst/>
              </a:rPr>
              <a:t>) &gt;= 0)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if (oneByte == 10 || oneByte == 32)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out</a:t>
            </a:r>
            <a:r>
              <a:rPr lang="en-GB" sz="2800" dirty="0">
                <a:solidFill>
                  <a:srgbClr val="FF0000"/>
                </a:solidFill>
                <a:effectLst/>
              </a:rPr>
              <a:t>.write(oneByte)</a:t>
            </a:r>
            <a:r>
              <a:rPr lang="en-GB" sz="28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} else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String digits = String.valueOf(oneByte);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for (int i = 0; i &lt; digits.length(); i++)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  out</a:t>
            </a:r>
            <a:r>
              <a:rPr lang="en-GB" sz="2800" dirty="0">
                <a:solidFill>
                  <a:schemeClr val="bg1"/>
                </a:solidFill>
                <a:effectLst/>
              </a:rPr>
              <a:t>.</a:t>
            </a:r>
            <a:r>
              <a:rPr lang="en-GB" sz="2800" dirty="0">
                <a:solidFill>
                  <a:srgbClr val="FF0000"/>
                </a:solidFill>
                <a:effectLst/>
              </a:rPr>
              <a:t>write(digits.charAt(i))</a:t>
            </a:r>
            <a:r>
              <a:rPr lang="en-GB" sz="28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 </a:t>
            </a:r>
            <a:r>
              <a:rPr lang="en-GB" sz="2800" i="1" dirty="0">
                <a:solidFill>
                  <a:schemeClr val="accent2"/>
                </a:solidFill>
                <a:effectLst/>
              </a:rPr>
              <a:t>// TODO: handle exceptions</a:t>
            </a:r>
            <a:endParaRPr lang="en-GB" sz="280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438A4D-F081-4352-920F-49B39061BA0E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AF879A2-C6B6-40C3-AAF7-4A8AEC988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824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881CF4F4-C8AE-40DA-A0FD-39A8ED05F4F6}"/>
              </a:ext>
            </a:extLst>
          </p:cNvPr>
          <p:cNvSpPr txBox="1">
            <a:spLocks noChangeArrowheads="1"/>
          </p:cNvSpPr>
          <p:nvPr/>
        </p:nvSpPr>
        <p:spPr>
          <a:xfrm>
            <a:off x="2137144" y="1268366"/>
            <a:ext cx="9763856" cy="5238634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noProof="1"/>
              <a:t>All character streams descend from</a:t>
            </a:r>
            <a:r>
              <a:rPr lang="en-US" noProof="1"/>
              <a:t> </a:t>
            </a:r>
            <a:br>
              <a:rPr lang="en-US" noProof="1"/>
            </a:br>
            <a:r>
              <a:rPr lang="en-GB" b="1" noProof="1">
                <a:solidFill>
                  <a:schemeClr val="bg1"/>
                </a:solidFill>
                <a:latin typeface="Consolas" panose="020B0609020204030204" pitchFamily="49" charset="0"/>
              </a:rPr>
              <a:t>FileReader</a:t>
            </a:r>
            <a:r>
              <a:rPr lang="en-GB" noProof="1"/>
              <a:t> and </a:t>
            </a:r>
            <a:r>
              <a:rPr lang="en-GB" b="1" noProof="1">
                <a:solidFill>
                  <a:schemeClr val="bg1"/>
                </a:solidFill>
                <a:latin typeface="Consolas" panose="020B0609020204030204" pitchFamily="49" charset="0"/>
              </a:rPr>
              <a:t>FileWriter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83C558-3706-4792-9B37-2352D05AD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7202" y="12706"/>
            <a:ext cx="9577597" cy="1110780"/>
          </a:xfrm>
        </p:spPr>
        <p:txBody>
          <a:bodyPr/>
          <a:lstStyle/>
          <a:p>
            <a:r>
              <a:rPr lang="en-US" dirty="0"/>
              <a:t>Character Streams</a:t>
            </a:r>
            <a:endParaRPr lang="bg-BG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41CF40E-93B7-496C-A8F9-267AF5949CF1}"/>
              </a:ext>
            </a:extLst>
          </p:cNvPr>
          <p:cNvSpPr txBox="1">
            <a:spLocks/>
          </p:cNvSpPr>
          <p:nvPr/>
        </p:nvSpPr>
        <p:spPr>
          <a:xfrm>
            <a:off x="2230273" y="2619000"/>
            <a:ext cx="957759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chemeClr val="tx1"/>
                </a:solidFill>
                <a:effectLst/>
              </a:rPr>
              <a:t>String path = "D:\\input.txt";</a:t>
            </a:r>
          </a:p>
          <a:p>
            <a:endParaRPr lang="en-GB" sz="3200" dirty="0">
              <a:solidFill>
                <a:schemeClr val="tx1"/>
              </a:solidFill>
              <a:effectLst/>
            </a:endParaRPr>
          </a:p>
          <a:p>
            <a:r>
              <a:rPr lang="en-GB" sz="3200" dirty="0">
                <a:solidFill>
                  <a:schemeClr val="tx1"/>
                </a:solidFill>
                <a:effectLst/>
              </a:rPr>
              <a:t>FileReader reader = new </a:t>
            </a:r>
            <a:r>
              <a:rPr lang="en-GB" sz="3200" dirty="0">
                <a:solidFill>
                  <a:srgbClr val="FF0000"/>
                </a:solidFill>
                <a:effectLst/>
              </a:rPr>
              <a:t>FileReader(</a:t>
            </a:r>
            <a:r>
              <a:rPr lang="en-GB" sz="3200" dirty="0">
                <a:solidFill>
                  <a:schemeClr val="tx1"/>
                </a:solidFill>
                <a:effectLst/>
              </a:rPr>
              <a:t>path</a:t>
            </a:r>
            <a:r>
              <a:rPr lang="en-GB" sz="3200" dirty="0">
                <a:solidFill>
                  <a:srgbClr val="FF0000"/>
                </a:solidFill>
                <a:effectLst/>
              </a:rPr>
              <a:t>)</a:t>
            </a:r>
            <a:r>
              <a:rPr lang="en-GB" sz="3200" dirty="0">
                <a:solidFill>
                  <a:schemeClr val="tx1"/>
                </a:solidFill>
                <a:effectLst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86D6A61-D460-4409-ABC4-35E20FF7BD3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6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cs typeface="Consolas" panose="020B0609020204030204" pitchFamily="49" charset="0"/>
              </a:rPr>
              <a:t>Stacks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cs typeface="Consolas" panose="020B0609020204030204" pitchFamily="49" charset="0"/>
              </a:rPr>
              <a:t> </a:t>
            </a:r>
            <a:r>
              <a:rPr lang="en-US" dirty="0">
                <a:cs typeface="Consolas" panose="020B0609020204030204" pitchFamily="49" charset="0"/>
              </a:rPr>
              <a:t>provide the following functionality:</a:t>
            </a:r>
            <a:endParaRPr lang="en-US" dirty="0"/>
          </a:p>
          <a:p>
            <a:pPr lvl="1"/>
            <a:r>
              <a:rPr lang="en-US" dirty="0"/>
              <a:t>Pushing an element at the top of the stack</a:t>
            </a:r>
          </a:p>
          <a:p>
            <a:pPr lvl="1"/>
            <a:r>
              <a:rPr lang="en-US" noProof="1">
                <a:cs typeface="Consolas" panose="020B0609020204030204" pitchFamily="49" charset="0"/>
              </a:rPr>
              <a:t>Popping element from the top of the stack</a:t>
            </a:r>
            <a:endParaRPr lang="en-US" dirty="0"/>
          </a:p>
          <a:p>
            <a:pPr lvl="1"/>
            <a:r>
              <a:rPr lang="en-US" noProof="1">
                <a:cs typeface="Consolas" panose="020B0609020204030204" pitchFamily="49" charset="0"/>
              </a:rPr>
              <a:t>Getting the topmost element without removing it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Functionality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57329" y="3810000"/>
            <a:ext cx="1600200" cy="2342383"/>
            <a:chOff x="1873046" y="3810000"/>
            <a:chExt cx="1600200" cy="2342383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2665412" y="3810000"/>
              <a:ext cx="0" cy="37460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873046" y="4260893"/>
              <a:ext cx="1600200" cy="1891490"/>
              <a:chOff x="8685212" y="1078864"/>
              <a:chExt cx="1600200" cy="1891490"/>
            </a:xfrm>
          </p:grpSpPr>
          <p:sp>
            <p:nvSpPr>
              <p:cNvPr id="9" name="Text Placeholder 7"/>
              <p:cNvSpPr txBox="1">
                <a:spLocks/>
              </p:cNvSpPr>
              <p:nvPr/>
            </p:nvSpPr>
            <p:spPr>
              <a:xfrm flipH="1">
                <a:off x="8685212" y="1180787"/>
                <a:ext cx="1600200" cy="17895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noProof="1"/>
              </a:p>
            </p:txBody>
          </p:sp>
          <p:sp>
            <p:nvSpPr>
              <p:cNvPr id="10" name="Text Placeholder 7"/>
              <p:cNvSpPr txBox="1">
                <a:spLocks/>
              </p:cNvSpPr>
              <p:nvPr/>
            </p:nvSpPr>
            <p:spPr>
              <a:xfrm flipH="1">
                <a:off x="8788783" y="2393419"/>
                <a:ext cx="1410568" cy="4940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2</a:t>
                </a:r>
              </a:p>
            </p:txBody>
          </p:sp>
          <p:sp>
            <p:nvSpPr>
              <p:cNvPr id="11" name="Text Placeholder 7"/>
              <p:cNvSpPr txBox="1">
                <a:spLocks/>
              </p:cNvSpPr>
              <p:nvPr/>
            </p:nvSpPr>
            <p:spPr>
              <a:xfrm flipH="1">
                <a:off x="8788783" y="1260369"/>
                <a:ext cx="1410568" cy="4940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10</a:t>
                </a:r>
              </a:p>
            </p:txBody>
          </p:sp>
          <p:sp>
            <p:nvSpPr>
              <p:cNvPr id="12" name="Text Placeholder 7"/>
              <p:cNvSpPr txBox="1">
                <a:spLocks/>
              </p:cNvSpPr>
              <p:nvPr/>
            </p:nvSpPr>
            <p:spPr>
              <a:xfrm flipH="1">
                <a:off x="8788783" y="1816483"/>
                <a:ext cx="1410568" cy="4940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5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 flipH="1">
                <a:off x="8788782" y="1078864"/>
                <a:ext cx="1410569" cy="857034"/>
              </a:xfrm>
              <a:prstGeom prst="ellipse">
                <a:avLst/>
              </a:prstGeom>
              <a:solidFill>
                <a:schemeClr val="accent6">
                  <a:lumMod val="75000"/>
                  <a:alpha val="3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5301456" y="3810000"/>
            <a:ext cx="1600200" cy="2342383"/>
            <a:chOff x="5301456" y="3810000"/>
            <a:chExt cx="1600200" cy="2342383"/>
          </a:xfrm>
        </p:grpSpPr>
        <p:sp>
          <p:nvSpPr>
            <p:cNvPr id="15" name="Multiplication Sign 30"/>
            <p:cNvSpPr/>
            <p:nvPr/>
          </p:nvSpPr>
          <p:spPr>
            <a:xfrm flipH="1">
              <a:off x="5432683" y="4073097"/>
              <a:ext cx="1386688" cy="1217019"/>
            </a:xfrm>
            <a:prstGeom prst="mathMultipl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301456" y="3810000"/>
              <a:ext cx="1600200" cy="2342383"/>
              <a:chOff x="5317173" y="3810000"/>
              <a:chExt cx="1600200" cy="234238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5317173" y="4248441"/>
                <a:ext cx="1600200" cy="1903942"/>
                <a:chOff x="8685212" y="1066412"/>
                <a:chExt cx="1600200" cy="1903942"/>
              </a:xfrm>
            </p:grpSpPr>
            <p:sp>
              <p:nvSpPr>
                <p:cNvPr id="19" name="Text Placeholder 7"/>
                <p:cNvSpPr txBox="1">
                  <a:spLocks/>
                </p:cNvSpPr>
                <p:nvPr/>
              </p:nvSpPr>
              <p:spPr>
                <a:xfrm flipH="1">
                  <a:off x="8685212" y="1180787"/>
                  <a:ext cx="1600200" cy="178956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noProof="1"/>
                </a:p>
              </p:txBody>
            </p:sp>
            <p:sp>
              <p:nvSpPr>
                <p:cNvPr id="20" name="Text Placeholder 7"/>
                <p:cNvSpPr txBox="1">
                  <a:spLocks/>
                </p:cNvSpPr>
                <p:nvPr/>
              </p:nvSpPr>
              <p:spPr>
                <a:xfrm flipH="1">
                  <a:off x="8788783" y="2393419"/>
                  <a:ext cx="1410568" cy="49402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2</a:t>
                  </a:r>
                </a:p>
              </p:txBody>
            </p:sp>
            <p:sp>
              <p:nvSpPr>
                <p:cNvPr id="21" name="Text Placeholder 7"/>
                <p:cNvSpPr txBox="1">
                  <a:spLocks/>
                </p:cNvSpPr>
                <p:nvPr/>
              </p:nvSpPr>
              <p:spPr>
                <a:xfrm flipH="1">
                  <a:off x="8788783" y="1260369"/>
                  <a:ext cx="1410568" cy="494025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10</a:t>
                  </a:r>
                </a:p>
              </p:txBody>
            </p:sp>
            <p:sp>
              <p:nvSpPr>
                <p:cNvPr id="22" name="Text Placeholder 7"/>
                <p:cNvSpPr txBox="1">
                  <a:spLocks/>
                </p:cNvSpPr>
                <p:nvPr/>
              </p:nvSpPr>
              <p:spPr>
                <a:xfrm flipH="1">
                  <a:off x="8788783" y="1816483"/>
                  <a:ext cx="1410568" cy="494025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5</a:t>
                  </a:r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 flipH="1">
                  <a:off x="8814874" y="1066412"/>
                  <a:ext cx="1410569" cy="857034"/>
                </a:xfrm>
                <a:prstGeom prst="ellipse">
                  <a:avLst/>
                </a:prstGeom>
                <a:solidFill>
                  <a:schemeClr val="accent6">
                    <a:lumMod val="75000"/>
                    <a:alpha val="31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800" dirty="0"/>
                </a:p>
              </p:txBody>
            </p:sp>
          </p:grpSp>
          <p:cxnSp>
            <p:nvCxnSpPr>
              <p:cNvPr id="18" name="Straight Arrow Connector 17"/>
              <p:cNvCxnSpPr>
                <a:cxnSpLocks/>
              </p:cNvCxnSpPr>
              <p:nvPr/>
            </p:nvCxnSpPr>
            <p:spPr>
              <a:xfrm flipV="1">
                <a:off x="6107112" y="3810000"/>
                <a:ext cx="0" cy="37460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/>
          <p:cNvGrpSpPr/>
          <p:nvPr/>
        </p:nvGrpSpPr>
        <p:grpSpPr>
          <a:xfrm>
            <a:off x="8731295" y="3810000"/>
            <a:ext cx="1600200" cy="2342383"/>
            <a:chOff x="8747012" y="3810000"/>
            <a:chExt cx="1600200" cy="2342383"/>
          </a:xfrm>
        </p:grpSpPr>
        <p:grpSp>
          <p:nvGrpSpPr>
            <p:cNvPr id="25" name="Group 24"/>
            <p:cNvGrpSpPr/>
            <p:nvPr/>
          </p:nvGrpSpPr>
          <p:grpSpPr>
            <a:xfrm>
              <a:off x="8747012" y="4260893"/>
              <a:ext cx="1600200" cy="1891490"/>
              <a:chOff x="8685212" y="1078864"/>
              <a:chExt cx="1600200" cy="1891490"/>
            </a:xfrm>
          </p:grpSpPr>
          <p:sp>
            <p:nvSpPr>
              <p:cNvPr id="27" name="Text Placeholder 7"/>
              <p:cNvSpPr txBox="1">
                <a:spLocks/>
              </p:cNvSpPr>
              <p:nvPr/>
            </p:nvSpPr>
            <p:spPr>
              <a:xfrm flipH="1">
                <a:off x="8685212" y="1180787"/>
                <a:ext cx="1600200" cy="178956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noProof="1"/>
              </a:p>
            </p:txBody>
          </p:sp>
          <p:sp>
            <p:nvSpPr>
              <p:cNvPr id="28" name="Text Placeholder 7"/>
              <p:cNvSpPr txBox="1">
                <a:spLocks/>
              </p:cNvSpPr>
              <p:nvPr/>
            </p:nvSpPr>
            <p:spPr>
              <a:xfrm flipH="1">
                <a:off x="8788783" y="2393419"/>
                <a:ext cx="1410568" cy="4940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2</a:t>
                </a:r>
              </a:p>
            </p:txBody>
          </p:sp>
          <p:sp>
            <p:nvSpPr>
              <p:cNvPr id="29" name="Text Placeholder 7"/>
              <p:cNvSpPr txBox="1">
                <a:spLocks/>
              </p:cNvSpPr>
              <p:nvPr/>
            </p:nvSpPr>
            <p:spPr>
              <a:xfrm flipH="1">
                <a:off x="8788783" y="1260369"/>
                <a:ext cx="1410568" cy="4940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10</a:t>
                </a:r>
              </a:p>
            </p:txBody>
          </p:sp>
          <p:sp>
            <p:nvSpPr>
              <p:cNvPr id="30" name="Text Placeholder 7"/>
              <p:cNvSpPr txBox="1">
                <a:spLocks/>
              </p:cNvSpPr>
              <p:nvPr/>
            </p:nvSpPr>
            <p:spPr>
              <a:xfrm flipH="1">
                <a:off x="8788783" y="1816483"/>
                <a:ext cx="1410568" cy="4940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tx1"/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5</a:t>
                </a:r>
              </a:p>
            </p:txBody>
          </p:sp>
          <p:sp>
            <p:nvSpPr>
              <p:cNvPr id="31" name="Oval 30"/>
              <p:cNvSpPr/>
              <p:nvPr/>
            </p:nvSpPr>
            <p:spPr>
              <a:xfrm flipH="1">
                <a:off x="8788782" y="1078864"/>
                <a:ext cx="1410569" cy="857034"/>
              </a:xfrm>
              <a:prstGeom prst="ellipse">
                <a:avLst/>
              </a:prstGeom>
              <a:solidFill>
                <a:schemeClr val="accent6">
                  <a:lumMod val="75000"/>
                  <a:alpha val="31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</p:grpSp>
        <p:cxnSp>
          <p:nvCxnSpPr>
            <p:cNvPr id="26" name="Straight Arrow Connector 25"/>
            <p:cNvCxnSpPr>
              <a:cxnSpLocks/>
            </p:cNvCxnSpPr>
            <p:nvPr/>
          </p:nvCxnSpPr>
          <p:spPr>
            <a:xfrm flipV="1">
              <a:off x="9536112" y="3810000"/>
              <a:ext cx="0" cy="374607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2"/>
          <p:cNvSpPr txBox="1">
            <a:spLocks/>
          </p:cNvSpPr>
          <p:nvPr/>
        </p:nvSpPr>
        <p:spPr>
          <a:xfrm>
            <a:off x="2018483" y="6079566"/>
            <a:ext cx="1295400" cy="64191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Push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5443695" y="6083738"/>
            <a:ext cx="1295400" cy="64191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Pop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8872695" y="6079566"/>
            <a:ext cx="1295400" cy="641911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Peek</a:t>
            </a:r>
          </a:p>
        </p:txBody>
      </p:sp>
      <p:sp>
        <p:nvSpPr>
          <p:cNvPr id="35" name="Slide Number">
            <a:extLst>
              <a:ext uri="{FF2B5EF4-FFF2-40B4-BE49-F238E27FC236}">
                <a16:creationId xmlns:a16="http://schemas.microsoft.com/office/drawing/2014/main" id="{7F2D54DD-9F10-4B9F-9160-122E05A05A2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7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AAF54B7-E567-4DE3-9BD8-DAC6B76A7223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4300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Character streams are often "</a:t>
            </a:r>
            <a:r>
              <a:rPr lang="en-GB" b="1" dirty="0">
                <a:solidFill>
                  <a:srgbClr val="FF0000"/>
                </a:solidFill>
              </a:rPr>
              <a:t>wrappers</a:t>
            </a:r>
            <a:r>
              <a:rPr lang="en-GB" dirty="0"/>
              <a:t>" for byte streams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GB" b="1" noProof="1">
                <a:solidFill>
                  <a:srgbClr val="FF0000"/>
                </a:solidFill>
                <a:latin typeface="Consolas" panose="020B0609020204030204" pitchFamily="49" charset="0"/>
              </a:rPr>
              <a:t>FileReader</a:t>
            </a:r>
            <a:r>
              <a:rPr lang="en-GB" noProof="1">
                <a:solidFill>
                  <a:srgbClr val="FF0000"/>
                </a:solidFill>
              </a:rPr>
              <a:t> </a:t>
            </a:r>
            <a:r>
              <a:rPr lang="en-GB" noProof="1"/>
              <a:t>uses </a:t>
            </a:r>
            <a:r>
              <a:rPr lang="en-GB" b="1" noProof="1">
                <a:solidFill>
                  <a:srgbClr val="FF0000"/>
                </a:solidFill>
                <a:latin typeface="Consolas" panose="020B0609020204030204" pitchFamily="49" charset="0"/>
              </a:rPr>
              <a:t>FileInputStream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GB" b="1" noProof="1">
                <a:solidFill>
                  <a:srgbClr val="FF0000"/>
                </a:solidFill>
                <a:latin typeface="Consolas" panose="020B0609020204030204" pitchFamily="49" charset="0"/>
              </a:rPr>
              <a:t>FileWriter</a:t>
            </a:r>
            <a:r>
              <a:rPr lang="en-GB" noProof="1">
                <a:solidFill>
                  <a:srgbClr val="FF0000"/>
                </a:solidFill>
              </a:rPr>
              <a:t> </a:t>
            </a:r>
            <a:r>
              <a:rPr lang="en-GB" noProof="1"/>
              <a:t>uses </a:t>
            </a:r>
            <a:r>
              <a:rPr lang="en-GB" b="1" noProof="1">
                <a:solidFill>
                  <a:srgbClr val="FF0000"/>
                </a:solidFill>
                <a:latin typeface="Consolas" panose="020B0609020204030204" pitchFamily="49" charset="0"/>
              </a:rPr>
              <a:t>FileOutputStream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171B6F6-C1D7-4AA2-9743-903970EFCC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Combining Streams</a:t>
            </a:r>
            <a:endParaRPr lang="bg-BG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CB0400E-45A5-452E-B0A4-537468C82332}"/>
              </a:ext>
            </a:extLst>
          </p:cNvPr>
          <p:cNvSpPr txBox="1">
            <a:spLocks/>
          </p:cNvSpPr>
          <p:nvPr/>
        </p:nvSpPr>
        <p:spPr>
          <a:xfrm>
            <a:off x="609600" y="3374722"/>
            <a:ext cx="10896600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chemeClr val="tx1"/>
                </a:solidFill>
                <a:effectLst/>
              </a:rPr>
              <a:t>String path = "D:\\input.txt";</a:t>
            </a:r>
          </a:p>
          <a:p>
            <a:endParaRPr lang="en-GB" sz="3200" dirty="0">
              <a:solidFill>
                <a:schemeClr val="tx1"/>
              </a:solidFill>
              <a:effectLst/>
            </a:endParaRPr>
          </a:p>
          <a:p>
            <a:r>
              <a:rPr lang="en-GB" sz="3200" dirty="0">
                <a:solidFill>
                  <a:schemeClr val="tx1"/>
                </a:solidFill>
                <a:effectLst/>
              </a:rPr>
              <a:t>Scanner reader = </a:t>
            </a:r>
          </a:p>
          <a:p>
            <a:r>
              <a:rPr lang="en-GB" sz="3200" dirty="0">
                <a:solidFill>
                  <a:schemeClr val="tx1"/>
                </a:solidFill>
                <a:effectLst/>
              </a:rPr>
              <a:t>  new </a:t>
            </a:r>
            <a:r>
              <a:rPr lang="en-GB" sz="3200" dirty="0">
                <a:solidFill>
                  <a:srgbClr val="FF0000"/>
                </a:solidFill>
                <a:effectLst/>
              </a:rPr>
              <a:t>Scanner(</a:t>
            </a:r>
            <a:r>
              <a:rPr lang="en-GB" sz="3200" dirty="0">
                <a:solidFill>
                  <a:schemeClr val="tx1"/>
                </a:solidFill>
                <a:effectLst/>
              </a:rPr>
              <a:t>new </a:t>
            </a:r>
            <a:r>
              <a:rPr lang="en-GB" sz="3200" dirty="0">
                <a:solidFill>
                  <a:srgbClr val="FF0000"/>
                </a:solidFill>
                <a:effectLst/>
              </a:rPr>
              <a:t>FileInputStream(</a:t>
            </a:r>
            <a:r>
              <a:rPr lang="en-GB" sz="3200" dirty="0">
                <a:solidFill>
                  <a:schemeClr val="tx1"/>
                </a:solidFill>
                <a:effectLst/>
              </a:rPr>
              <a:t>path</a:t>
            </a:r>
            <a:r>
              <a:rPr lang="en-GB" sz="3200" dirty="0">
                <a:solidFill>
                  <a:srgbClr val="FF0000"/>
                </a:solidFill>
                <a:effectLst/>
              </a:rPr>
              <a:t>))</a:t>
            </a:r>
            <a:r>
              <a:rPr lang="en-GB" sz="3200" dirty="0">
                <a:solidFill>
                  <a:schemeClr val="tx1"/>
                </a:solidFill>
                <a:effectLst/>
              </a:rPr>
              <a:t>;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9BB3BE82-5CC7-4FEC-B46F-EC645B6BC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000" y="3726426"/>
            <a:ext cx="2071652" cy="942192"/>
          </a:xfrm>
          <a:prstGeom prst="wedgeRoundRectCallout">
            <a:avLst>
              <a:gd name="adj1" fmla="val -51953"/>
              <a:gd name="adj2" fmla="val 747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Wrapping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Stream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B3F5270-D653-4FCF-8803-8F0584B64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427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6C3984-77F5-4F16-BC9D-C348B96BAA9D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Read a file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b="1" dirty="0">
                <a:solidFill>
                  <a:srgbClr val="FF0000"/>
                </a:solidFill>
              </a:rPr>
              <a:t>extracts all integers </a:t>
            </a:r>
            <a:r>
              <a:rPr lang="en-US" dirty="0"/>
              <a:t>in a separate file</a:t>
            </a:r>
          </a:p>
          <a:p>
            <a:r>
              <a:rPr lang="en-US" dirty="0"/>
              <a:t>Get only numbers that are </a:t>
            </a:r>
            <a:r>
              <a:rPr lang="en-US" b="1" dirty="0">
                <a:solidFill>
                  <a:srgbClr val="FF0000"/>
                </a:solidFill>
              </a:rPr>
              <a:t>not a part of a word</a:t>
            </a:r>
          </a:p>
          <a:p>
            <a:r>
              <a:rPr lang="en-GB" dirty="0"/>
              <a:t>Submit in Judge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only the output </a:t>
            </a:r>
            <a:r>
              <a:rPr lang="en-GB" dirty="0"/>
              <a:t>of the program</a:t>
            </a:r>
            <a:endParaRPr lang="bg-B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03D65C3-EAF0-41E3-8668-8B2B5DA62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Problem: Extract Integers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67E5463-4B0E-4CA7-85E9-57F6EEABF752}"/>
              </a:ext>
            </a:extLst>
          </p:cNvPr>
          <p:cNvGrpSpPr/>
          <p:nvPr/>
        </p:nvGrpSpPr>
        <p:grpSpPr>
          <a:xfrm>
            <a:off x="1339800" y="3620942"/>
            <a:ext cx="6549912" cy="1941658"/>
            <a:chOff x="882601" y="4470398"/>
            <a:chExt cx="6549912" cy="1941658"/>
          </a:xfrm>
        </p:grpSpPr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168A4CD-36B4-42AA-9B9C-74B782C3050B}"/>
                </a:ext>
              </a:extLst>
            </p:cNvPr>
            <p:cNvSpPr/>
            <p:nvPr/>
          </p:nvSpPr>
          <p:spPr>
            <a:xfrm>
              <a:off x="5749051" y="5154968"/>
              <a:ext cx="685800" cy="609600"/>
            </a:xfrm>
            <a:prstGeom prst="rightArrow">
              <a:avLst/>
            </a:prstGeom>
            <a:solidFill>
              <a:srgbClr val="23446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/>
            </a:p>
          </p:txBody>
        </p:sp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87B52DB8-E3BC-4DA1-8102-FDC3EFEB1056}"/>
                </a:ext>
              </a:extLst>
            </p:cNvPr>
            <p:cNvSpPr txBox="1">
              <a:spLocks/>
            </p:cNvSpPr>
            <p:nvPr/>
          </p:nvSpPr>
          <p:spPr>
            <a:xfrm>
              <a:off x="882601" y="4470398"/>
              <a:ext cx="4680000" cy="1941658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US" sz="2800" dirty="0">
                  <a:solidFill>
                    <a:schemeClr val="bg1"/>
                  </a:solidFill>
                  <a:effectLst/>
                </a:rPr>
                <a:t>2</a:t>
              </a:r>
              <a:r>
                <a:rPr lang="en-US" sz="2800" dirty="0">
                  <a:solidFill>
                    <a:schemeClr val="tx1"/>
                  </a:solidFill>
                  <a:effectLst/>
                </a:rPr>
                <a:t> households, </a:t>
              </a:r>
              <a:r>
                <a:rPr lang="en-US" sz="2800" dirty="0">
                  <a:solidFill>
                    <a:schemeClr val="bg1"/>
                  </a:solidFill>
                  <a:effectLst/>
                </a:rPr>
                <a:t>22</a:t>
              </a:r>
              <a:r>
                <a:rPr lang="en-US" sz="2800" dirty="0">
                  <a:solidFill>
                    <a:schemeClr val="tx1"/>
                  </a:solidFill>
                  <a:effectLst/>
                </a:rPr>
                <a:t> alike in 3nity,</a:t>
              </a:r>
              <a:br>
                <a:rPr lang="en-US" sz="2800" dirty="0">
                  <a:solidFill>
                    <a:schemeClr val="tx1"/>
                  </a:solidFill>
                  <a:effectLst/>
                </a:rPr>
              </a:br>
              <a:r>
                <a:rPr lang="en-US" sz="2800" dirty="0">
                  <a:solidFill>
                    <a:schemeClr val="tx1"/>
                  </a:solidFill>
                  <a:effectLst/>
                </a:rPr>
                <a:t>In fair Verona, where we lay our scene</a:t>
              </a:r>
            </a:p>
          </p:txBody>
        </p:sp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61A72715-F998-43D1-B629-DCBA87561BBE}"/>
                </a:ext>
              </a:extLst>
            </p:cNvPr>
            <p:cNvSpPr txBox="1">
              <a:spLocks/>
            </p:cNvSpPr>
            <p:nvPr/>
          </p:nvSpPr>
          <p:spPr>
            <a:xfrm>
              <a:off x="6594313" y="4904378"/>
              <a:ext cx="838200" cy="111078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no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 fontAlgn="t"/>
              <a:r>
                <a:rPr lang="en-GB" sz="2800" dirty="0">
                  <a:solidFill>
                    <a:srgbClr val="FF0000"/>
                  </a:solidFill>
                  <a:effectLst/>
                </a:rPr>
                <a:t>2</a:t>
              </a:r>
            </a:p>
            <a:p>
              <a:pPr algn="ctr" fontAlgn="t"/>
              <a:r>
                <a:rPr lang="en-GB" sz="2800" dirty="0">
                  <a:solidFill>
                    <a:srgbClr val="FF0000"/>
                  </a:solidFill>
                  <a:effectLst/>
                </a:rPr>
                <a:t>22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627A093-17F5-4315-9527-B629CF4BB4C1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852D124-D813-4A8F-BDDC-DC4AF399B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1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E84966F-9B8B-437D-AFC9-9F222A41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32" y="15240"/>
            <a:ext cx="9577597" cy="1110780"/>
          </a:xfrm>
        </p:spPr>
        <p:txBody>
          <a:bodyPr/>
          <a:lstStyle/>
          <a:p>
            <a:r>
              <a:rPr lang="en-US" dirty="0"/>
              <a:t>Solution: Extract Integers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F8CDF1-CE54-4B48-B178-A0AD33B7164F}"/>
              </a:ext>
            </a:extLst>
          </p:cNvPr>
          <p:cNvSpPr txBox="1">
            <a:spLocks/>
          </p:cNvSpPr>
          <p:nvPr/>
        </p:nvSpPr>
        <p:spPr>
          <a:xfrm>
            <a:off x="1228184" y="1255614"/>
            <a:ext cx="9577598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chemeClr val="tx1"/>
                </a:solidFill>
                <a:effectLst/>
              </a:rPr>
              <a:t>Scanner scanner = 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 new </a:t>
            </a:r>
            <a:r>
              <a:rPr lang="en-GB" sz="2400" dirty="0">
                <a:solidFill>
                  <a:srgbClr val="FF0000"/>
                </a:solidFill>
                <a:effectLst/>
              </a:rPr>
              <a:t>Scanner</a:t>
            </a:r>
            <a:r>
              <a:rPr lang="en-GB" sz="2400" dirty="0">
                <a:solidFill>
                  <a:schemeClr val="tx1"/>
                </a:solidFill>
                <a:effectLst/>
              </a:rPr>
              <a:t>(new </a:t>
            </a:r>
            <a:r>
              <a:rPr lang="en-GB" sz="2400" dirty="0">
                <a:solidFill>
                  <a:srgbClr val="FF0000"/>
                </a:solidFill>
                <a:effectLst/>
              </a:rPr>
              <a:t>FileInputStream</a:t>
            </a:r>
            <a:r>
              <a:rPr lang="en-GB" sz="2400" dirty="0">
                <a:solidFill>
                  <a:schemeClr val="tx1"/>
                </a:solidFill>
                <a:effectLst/>
              </a:rPr>
              <a:t>(inputPath));</a:t>
            </a:r>
          </a:p>
          <a:p>
            <a:endParaRPr lang="en-GB" sz="2400" dirty="0">
              <a:solidFill>
                <a:schemeClr val="tx1"/>
              </a:solidFill>
              <a:effectLst/>
            </a:endParaRPr>
          </a:p>
          <a:p>
            <a:r>
              <a:rPr lang="en-GB" sz="2400" dirty="0">
                <a:solidFill>
                  <a:srgbClr val="FF0000"/>
                </a:solidFill>
                <a:effectLst/>
              </a:rPr>
              <a:t>PrintWriter </a:t>
            </a:r>
            <a:r>
              <a:rPr lang="en-GB" sz="2400" dirty="0">
                <a:solidFill>
                  <a:schemeClr val="tx1"/>
                </a:solidFill>
                <a:effectLst/>
              </a:rPr>
              <a:t>out = 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 new </a:t>
            </a:r>
            <a:r>
              <a:rPr lang="en-GB" sz="2400" dirty="0">
                <a:solidFill>
                  <a:srgbClr val="FF0000"/>
                </a:solidFill>
                <a:effectLst/>
              </a:rPr>
              <a:t>PrintWriter</a:t>
            </a:r>
            <a:r>
              <a:rPr lang="en-GB" sz="2400" dirty="0">
                <a:solidFill>
                  <a:schemeClr val="tx1"/>
                </a:solidFill>
                <a:effectLst/>
              </a:rPr>
              <a:t>(new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FileOutputStream</a:t>
            </a:r>
            <a:r>
              <a:rPr lang="en-GB" sz="2400" dirty="0">
                <a:solidFill>
                  <a:schemeClr val="tx1"/>
                </a:solidFill>
                <a:effectLst/>
              </a:rPr>
              <a:t>(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outputPath</a:t>
            </a:r>
            <a:r>
              <a:rPr lang="en-GB" sz="2400" dirty="0">
                <a:solidFill>
                  <a:schemeClr val="tx1"/>
                </a:solidFill>
                <a:effectLst/>
              </a:rPr>
              <a:t>)); </a:t>
            </a:r>
          </a:p>
          <a:p>
            <a:endParaRPr lang="en-GB" sz="2400" dirty="0">
              <a:solidFill>
                <a:schemeClr val="tx1"/>
              </a:solidFill>
              <a:effectLst/>
            </a:endParaRP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while (scanner.hasNext()) {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if (scanner.hasNextInt())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out.</a:t>
            </a:r>
            <a:r>
              <a:rPr lang="en-GB" sz="2400" dirty="0">
                <a:solidFill>
                  <a:srgbClr val="FF0000"/>
                </a:solidFill>
                <a:effectLst/>
              </a:rPr>
              <a:t>println</a:t>
            </a:r>
            <a:r>
              <a:rPr lang="en-GB" sz="2400" dirty="0">
                <a:solidFill>
                  <a:schemeClr val="tx1"/>
                </a:solidFill>
                <a:effectLst/>
              </a:rPr>
              <a:t>(scanner.nextInt());</a:t>
            </a:r>
          </a:p>
          <a:p>
            <a:endParaRPr lang="en-GB" sz="2400" dirty="0">
              <a:solidFill>
                <a:schemeClr val="tx1"/>
              </a:solidFill>
              <a:effectLst/>
            </a:endParaRP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scanner.next();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GB" sz="2400" dirty="0" err="1">
                <a:solidFill>
                  <a:schemeClr val="tx1"/>
                </a:solidFill>
                <a:effectLst/>
              </a:rPr>
              <a:t>out.close</a:t>
            </a:r>
            <a:r>
              <a:rPr lang="en-GB" sz="2400" dirty="0">
                <a:solidFill>
                  <a:schemeClr val="tx1"/>
                </a:solidFill>
                <a:effectLst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D5641E-87B3-4BF2-95C0-822968CC093F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67C374EC-C43B-4D6B-9B3A-B094E8EB6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12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717D8C3-DDFA-4822-BC74-8DC31B14EB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Buffered Streams</a:t>
            </a:r>
            <a:endParaRPr lang="bg-BG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E5ABF3B-1813-4C25-867C-6F02D81BE403}"/>
              </a:ext>
            </a:extLst>
          </p:cNvPr>
          <p:cNvSpPr txBox="1">
            <a:spLocks/>
          </p:cNvSpPr>
          <p:nvPr/>
        </p:nvSpPr>
        <p:spPr>
          <a:xfrm>
            <a:off x="208473" y="1110286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34465"/>
              </a:buClr>
            </a:pPr>
            <a:r>
              <a:rPr lang="en-US" dirty="0"/>
              <a:t>Reading information in </a:t>
            </a:r>
            <a:r>
              <a:rPr lang="en-US" b="1" dirty="0">
                <a:solidFill>
                  <a:schemeClr val="bg1"/>
                </a:solidFill>
              </a:rPr>
              <a:t>chunks</a:t>
            </a:r>
          </a:p>
          <a:p>
            <a:pPr>
              <a:buClr>
                <a:srgbClr val="234465"/>
              </a:buClr>
            </a:pPr>
            <a:r>
              <a:rPr lang="en-US" dirty="0"/>
              <a:t>Significantly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boost performance</a:t>
            </a: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E01BDC72-3BA7-4544-98EB-3F8075404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3" y="3517786"/>
            <a:ext cx="8686800" cy="1185798"/>
          </a:xfrm>
          <a:prstGeom prst="rect">
            <a:avLst/>
          </a:prstGeom>
          <a:solidFill>
            <a:schemeClr val="dk2">
              <a:alpha val="15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8">
            <a:extLst>
              <a:ext uri="{FF2B5EF4-FFF2-40B4-BE49-F238E27FC236}">
                <a16:creationId xmlns:a16="http://schemas.microsoft.com/office/drawing/2014/main" id="{3423D10F-F75B-4C87-8D8F-B7CCEE5D8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8013" y="3517785"/>
            <a:ext cx="8167800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</a:pPr>
            <a:r>
              <a:rPr lang="en-US" sz="2800" b="1" dirty="0">
                <a:latin typeface="Consolas" pitchFamily="49" charset="0"/>
                <a:cs typeface="Consolas" pitchFamily="49" charset="0"/>
              </a:rPr>
              <a:t> F   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i   l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    e    s        a    n   d</a:t>
            </a:r>
            <a:endParaRPr lang="bg-BG" sz="2800" b="1" dirty="0"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20" name="Group 134">
            <a:extLst>
              <a:ext uri="{FF2B5EF4-FFF2-40B4-BE49-F238E27FC236}">
                <a16:creationId xmlns:a16="http://schemas.microsoft.com/office/drawing/2014/main" id="{A9C6EEF5-6AB0-4D82-843B-7D5F6D21BD37}"/>
              </a:ext>
            </a:extLst>
          </p:cNvPr>
          <p:cNvGraphicFramePr>
            <a:graphicFrameLocks/>
          </p:cNvGraphicFramePr>
          <p:nvPr/>
        </p:nvGraphicFramePr>
        <p:xfrm>
          <a:off x="1922463" y="4054359"/>
          <a:ext cx="8108946" cy="496824"/>
        </p:xfrm>
        <a:graphic>
          <a:graphicData uri="http://schemas.openxmlformats.org/drawingml/2006/table">
            <a:tbl>
              <a:tblPr/>
              <a:tblGrid>
                <a:gridCol w="900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09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Left Brace 20">
            <a:extLst>
              <a:ext uri="{FF2B5EF4-FFF2-40B4-BE49-F238E27FC236}">
                <a16:creationId xmlns:a16="http://schemas.microsoft.com/office/drawing/2014/main" id="{D2668E13-E65C-4139-B072-B6227FECA024}"/>
              </a:ext>
            </a:extLst>
          </p:cNvPr>
          <p:cNvSpPr/>
          <p:nvPr/>
        </p:nvSpPr>
        <p:spPr>
          <a:xfrm rot="5400000">
            <a:off x="5746414" y="-714341"/>
            <a:ext cx="430999" cy="8001002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1">
            <a:extLst>
              <a:ext uri="{FF2B5EF4-FFF2-40B4-BE49-F238E27FC236}">
                <a16:creationId xmlns:a16="http://schemas.microsoft.com/office/drawing/2014/main" id="{7DE34256-FCAE-4341-B1A6-5F3F2220D263}"/>
              </a:ext>
            </a:extLst>
          </p:cNvPr>
          <p:cNvSpPr/>
          <p:nvPr/>
        </p:nvSpPr>
        <p:spPr>
          <a:xfrm rot="10800000">
            <a:off x="2227263" y="4831336"/>
            <a:ext cx="304800" cy="372879"/>
          </a:xfrm>
          <a:prstGeom prst="down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AA8F5A-FF32-4B63-9AF5-37AC658AC01E}"/>
              </a:ext>
            </a:extLst>
          </p:cNvPr>
          <p:cNvSpPr txBox="1"/>
          <p:nvPr/>
        </p:nvSpPr>
        <p:spPr>
          <a:xfrm>
            <a:off x="511481" y="4705643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Position</a:t>
            </a:r>
          </a:p>
        </p:txBody>
      </p:sp>
      <p:graphicFrame>
        <p:nvGraphicFramePr>
          <p:cNvPr id="24" name="Group 134">
            <a:extLst>
              <a:ext uri="{FF2B5EF4-FFF2-40B4-BE49-F238E27FC236}">
                <a16:creationId xmlns:a16="http://schemas.microsoft.com/office/drawing/2014/main" id="{34328B2E-AF36-47DF-B861-83C9BF0570B5}"/>
              </a:ext>
            </a:extLst>
          </p:cNvPr>
          <p:cNvGraphicFramePr>
            <a:graphicFrameLocks/>
          </p:cNvGraphicFramePr>
          <p:nvPr/>
        </p:nvGraphicFramePr>
        <p:xfrm>
          <a:off x="1878013" y="568785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69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830BBC7-8E61-4E65-A423-17D44DFAC510}"/>
              </a:ext>
            </a:extLst>
          </p:cNvPr>
          <p:cNvSpPr txBox="1"/>
          <p:nvPr/>
        </p:nvSpPr>
        <p:spPr>
          <a:xfrm>
            <a:off x="499214" y="5661460"/>
            <a:ext cx="1378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Buffer</a:t>
            </a:r>
          </a:p>
        </p:txBody>
      </p:sp>
      <p:graphicFrame>
        <p:nvGraphicFramePr>
          <p:cNvPr id="26" name="Group 134">
            <a:extLst>
              <a:ext uri="{FF2B5EF4-FFF2-40B4-BE49-F238E27FC236}">
                <a16:creationId xmlns:a16="http://schemas.microsoft.com/office/drawing/2014/main" id="{7DA7FE8C-A699-4440-A110-587D6237EB1B}"/>
              </a:ext>
            </a:extLst>
          </p:cNvPr>
          <p:cNvGraphicFramePr>
            <a:graphicFrameLocks/>
          </p:cNvGraphicFramePr>
          <p:nvPr/>
        </p:nvGraphicFramePr>
        <p:xfrm>
          <a:off x="3775039" y="5685797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6c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9809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980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roup 134">
            <a:extLst>
              <a:ext uri="{FF2B5EF4-FFF2-40B4-BE49-F238E27FC236}">
                <a16:creationId xmlns:a16="http://schemas.microsoft.com/office/drawing/2014/main" id="{ABC8D3EB-218B-4391-8988-B46A14BD5DE2}"/>
              </a:ext>
            </a:extLst>
          </p:cNvPr>
          <p:cNvGraphicFramePr>
            <a:graphicFrameLocks/>
          </p:cNvGraphicFramePr>
          <p:nvPr/>
        </p:nvGraphicFramePr>
        <p:xfrm>
          <a:off x="5580063" y="568785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73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20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Group 134">
            <a:extLst>
              <a:ext uri="{FF2B5EF4-FFF2-40B4-BE49-F238E27FC236}">
                <a16:creationId xmlns:a16="http://schemas.microsoft.com/office/drawing/2014/main" id="{58DB73F1-AA8E-4719-B489-4C53762616D3}"/>
              </a:ext>
            </a:extLst>
          </p:cNvPr>
          <p:cNvGraphicFramePr>
            <a:graphicFrameLocks/>
          </p:cNvGraphicFramePr>
          <p:nvPr/>
        </p:nvGraphicFramePr>
        <p:xfrm>
          <a:off x="7485063" y="568785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9" name="Group 134">
            <a:extLst>
              <a:ext uri="{FF2B5EF4-FFF2-40B4-BE49-F238E27FC236}">
                <a16:creationId xmlns:a16="http://schemas.microsoft.com/office/drawing/2014/main" id="{F2F76264-E069-4761-88B5-2E93B22DC12C}"/>
              </a:ext>
            </a:extLst>
          </p:cNvPr>
          <p:cNvGraphicFramePr>
            <a:graphicFrameLocks/>
          </p:cNvGraphicFramePr>
          <p:nvPr/>
        </p:nvGraphicFramePr>
        <p:xfrm>
          <a:off x="9313863" y="5687856"/>
          <a:ext cx="1620158" cy="496824"/>
        </p:xfrm>
        <a:graphic>
          <a:graphicData uri="http://schemas.openxmlformats.org/drawingml/2006/table">
            <a:tbl>
              <a:tblPr/>
              <a:tblGrid>
                <a:gridCol w="81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64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Consolas" pitchFamily="49" charset="0"/>
                        <a:ea typeface="+mn-ea"/>
                        <a:cs typeface="Consolas" pitchFamily="49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E84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E492C852-284D-4A22-8751-1B2E294F5C95}"/>
              </a:ext>
            </a:extLst>
          </p:cNvPr>
          <p:cNvSpPr txBox="1"/>
          <p:nvPr/>
        </p:nvSpPr>
        <p:spPr>
          <a:xfrm>
            <a:off x="5103812" y="2550288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Length = 9</a:t>
            </a: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D90EFEA1-63A8-495C-8171-21DC5FBA9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75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0.15 -1.48148E-6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 -1.48148E-6 L 0.29388 0.0004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2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8 0.00046 L 0.44024 0.00046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024 0.00046 L 0.58763 0.0004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22" grpId="3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089A455-6C2B-4296-83C5-306846B4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Problem: Write Every Third 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5E305C3-4958-4757-AA42-D14E0BC05BD8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 file and </a:t>
            </a:r>
            <a:r>
              <a:rPr lang="en-US" b="1" dirty="0">
                <a:solidFill>
                  <a:schemeClr val="bg1"/>
                </a:solidFill>
              </a:rPr>
              <a:t>write all lines which number is divisible by 3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dirty="0"/>
              <a:t>in</a:t>
            </a:r>
            <a:r>
              <a:rPr lang="en-GB" dirty="0"/>
              <a:t> a separate file</a:t>
            </a:r>
            <a:endParaRPr lang="en-US" dirty="0"/>
          </a:p>
          <a:p>
            <a:r>
              <a:rPr lang="en-GB" dirty="0"/>
              <a:t>Line numbers start from </a:t>
            </a:r>
            <a:r>
              <a:rPr lang="en-GB" b="1" dirty="0">
                <a:solidFill>
                  <a:schemeClr val="bg1"/>
                </a:solidFill>
              </a:rPr>
              <a:t>one</a:t>
            </a:r>
            <a:endParaRPr lang="bg-BG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0C6B8BC-0D80-440F-BE8F-B96245CED001}"/>
              </a:ext>
            </a:extLst>
          </p:cNvPr>
          <p:cNvGrpSpPr/>
          <p:nvPr/>
        </p:nvGrpSpPr>
        <p:grpSpPr>
          <a:xfrm>
            <a:off x="685801" y="3200399"/>
            <a:ext cx="10342957" cy="2803433"/>
            <a:chOff x="217243" y="4173615"/>
            <a:chExt cx="10342957" cy="2803433"/>
          </a:xfrm>
        </p:grpSpPr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CC207B5D-C4A9-4C63-826E-D7FA2C7B8229}"/>
                </a:ext>
              </a:extLst>
            </p:cNvPr>
            <p:cNvSpPr txBox="1">
              <a:spLocks/>
            </p:cNvSpPr>
            <p:nvPr/>
          </p:nvSpPr>
          <p:spPr>
            <a:xfrm>
              <a:off x="217243" y="4173615"/>
              <a:ext cx="4680000" cy="28034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fontAlgn="t"/>
              <a:r>
                <a:rPr lang="en-US" sz="2800" dirty="0">
                  <a:solidFill>
                    <a:schemeClr val="tx1"/>
                  </a:solidFill>
                  <a:effectLst/>
                </a:rPr>
                <a:t>Two households, both alike in dignity,</a:t>
              </a:r>
              <a:br>
                <a:rPr lang="en-US" sz="2800" dirty="0">
                  <a:solidFill>
                    <a:schemeClr val="tx1"/>
                  </a:solidFill>
                  <a:effectLst/>
                </a:rPr>
              </a:br>
              <a:r>
                <a:rPr lang="en-US" sz="2800" dirty="0">
                  <a:solidFill>
                    <a:schemeClr val="tx1"/>
                  </a:solidFill>
                  <a:effectLst/>
                </a:rPr>
                <a:t>In fair Verona, where we lay our scene,</a:t>
              </a:r>
              <a:br>
                <a:rPr lang="en-US" sz="2800" dirty="0">
                  <a:solidFill>
                    <a:schemeClr val="tx1"/>
                  </a:solidFill>
                  <a:effectLst/>
                </a:rPr>
              </a:br>
              <a:r>
                <a:rPr lang="en-US" sz="2800" dirty="0">
                  <a:solidFill>
                    <a:schemeClr val="tx1"/>
                  </a:solidFill>
                  <a:effectLst/>
                </a:rPr>
                <a:t>From ancient grudge break to new mutiny</a:t>
              </a:r>
              <a:r>
                <a:rPr lang="en-US" sz="2800" dirty="0">
                  <a:effectLst/>
                </a:rPr>
                <a:t>…</a:t>
              </a:r>
              <a:endParaRPr lang="bg-BG" sz="2800" b="0" dirty="0">
                <a:effectLst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E7BFF4-6C77-437B-9F8F-9884E467F87F}"/>
                </a:ext>
              </a:extLst>
            </p:cNvPr>
            <p:cNvGrpSpPr/>
            <p:nvPr/>
          </p:nvGrpSpPr>
          <p:grpSpPr>
            <a:xfrm>
              <a:off x="6160843" y="4819227"/>
              <a:ext cx="4399357" cy="1487990"/>
              <a:chOff x="3559657" y="5364256"/>
              <a:chExt cx="4399357" cy="1487990"/>
            </a:xfrm>
          </p:grpSpPr>
          <p:sp>
            <p:nvSpPr>
              <p:cNvPr id="10" name="Arrow: Down 9">
                <a:extLst>
                  <a:ext uri="{FF2B5EF4-FFF2-40B4-BE49-F238E27FC236}">
                    <a16:creationId xmlns:a16="http://schemas.microsoft.com/office/drawing/2014/main" id="{DFF07297-1CF5-4FE4-97F2-F12171E126A7}"/>
                  </a:ext>
                </a:extLst>
              </p:cNvPr>
              <p:cNvSpPr/>
              <p:nvPr/>
            </p:nvSpPr>
            <p:spPr>
              <a:xfrm rot="16200000">
                <a:off x="5702775" y="5689402"/>
                <a:ext cx="501069" cy="861918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6BABA6A-6D0B-498F-B708-54678D0C4C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9657" y="5364256"/>
                <a:ext cx="1410163" cy="148799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3736148-9C58-47B3-B426-35ECB789DD86}"/>
                  </a:ext>
                </a:extLst>
              </p:cNvPr>
              <p:cNvSpPr/>
              <p:nvPr/>
            </p:nvSpPr>
            <p:spPr>
              <a:xfrm>
                <a:off x="6879014" y="5568251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>
                <a:noAutofit/>
              </a:bodyPr>
              <a:lstStyle/>
              <a:p>
                <a:pPr algn="ctr"/>
                <a:r>
                  <a:rPr lang="en-GB" b="1" dirty="0">
                    <a:solidFill>
                      <a:schemeClr val="bg2"/>
                    </a:solidFill>
                    <a:latin typeface="Consolas" panose="020B0609020204030204" pitchFamily="49" charset="0"/>
                  </a:rPr>
                  <a:t>10101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0E98EBC-BFB9-48AB-A22B-9D9B8D550034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3ABC99C9-10C6-478A-8D8E-A9A516A57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51742489-F2C1-4DEB-AB84-527FE9C2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Write Every Third Line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38DCF3-52F2-441E-B85C-7ED194352EED}"/>
              </a:ext>
            </a:extLst>
          </p:cNvPr>
          <p:cNvSpPr txBox="1">
            <a:spLocks/>
          </p:cNvSpPr>
          <p:nvPr/>
        </p:nvSpPr>
        <p:spPr>
          <a:xfrm>
            <a:off x="609601" y="1194802"/>
            <a:ext cx="99822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chemeClr val="tx1"/>
                </a:solidFill>
                <a:effectLst/>
              </a:rPr>
              <a:t>try (</a:t>
            </a:r>
            <a:r>
              <a:rPr lang="en-GB" sz="2400" dirty="0">
                <a:solidFill>
                  <a:srgbClr val="FF0000"/>
                </a:solidFill>
                <a:effectLst/>
              </a:rPr>
              <a:t>BufferedReader</a:t>
            </a:r>
            <a:r>
              <a:rPr lang="en-GB" sz="2400" dirty="0">
                <a:solidFill>
                  <a:schemeClr val="tx1"/>
                </a:solidFill>
                <a:effectLst/>
              </a:rPr>
              <a:t> in = 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	new </a:t>
            </a:r>
            <a:r>
              <a:rPr lang="en-GB" sz="2400" dirty="0">
                <a:solidFill>
                  <a:srgbClr val="FF0000"/>
                </a:solidFill>
                <a:effectLst/>
              </a:rPr>
              <a:t>BufferedReader</a:t>
            </a:r>
            <a:r>
              <a:rPr lang="en-GB" sz="2400" dirty="0">
                <a:solidFill>
                  <a:schemeClr val="tx1"/>
                </a:solidFill>
                <a:effectLst/>
              </a:rPr>
              <a:t>(new FileReader(inputPath));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 </a:t>
            </a:r>
            <a:r>
              <a:rPr lang="en-GB" sz="2400" dirty="0">
                <a:solidFill>
                  <a:srgbClr val="FF0000"/>
                </a:solidFill>
                <a:effectLst/>
              </a:rPr>
              <a:t>PrintWriter</a:t>
            </a:r>
            <a:r>
              <a:rPr lang="en-GB" sz="2400" dirty="0">
                <a:solidFill>
                  <a:schemeClr val="tx1"/>
                </a:solidFill>
                <a:effectLst/>
              </a:rPr>
              <a:t> out = 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	new </a:t>
            </a:r>
            <a:r>
              <a:rPr lang="en-GB" sz="2400" dirty="0">
                <a:solidFill>
                  <a:srgbClr val="FF0000"/>
                </a:solidFill>
                <a:effectLst/>
              </a:rPr>
              <a:t>PrintWriter</a:t>
            </a:r>
            <a:r>
              <a:rPr lang="en-GB" sz="2400" dirty="0">
                <a:solidFill>
                  <a:schemeClr val="tx1"/>
                </a:solidFill>
                <a:effectLst/>
              </a:rPr>
              <a:t>(new FileWriter(outputPath))) {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int counter = 1;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String line = in</a:t>
            </a:r>
            <a:r>
              <a:rPr lang="en-GB" sz="2400" dirty="0">
                <a:solidFill>
                  <a:srgbClr val="FF0000"/>
                </a:solidFill>
                <a:effectLst/>
              </a:rPr>
              <a:t>.readLine()</a:t>
            </a:r>
            <a:r>
              <a:rPr lang="en-GB" sz="24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while (line != null) {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if (counter % 3 == 0)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  out</a:t>
            </a:r>
            <a:r>
              <a:rPr lang="en-GB" sz="2400" dirty="0">
                <a:solidFill>
                  <a:srgbClr val="FF0000"/>
                </a:solidFill>
                <a:effectLst/>
              </a:rPr>
              <a:t>.println(line);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counter++;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  line = in</a:t>
            </a:r>
            <a:r>
              <a:rPr lang="en-GB" sz="2400" dirty="0">
                <a:solidFill>
                  <a:schemeClr val="bg1"/>
                </a:solidFill>
                <a:effectLst/>
              </a:rPr>
              <a:t>.</a:t>
            </a:r>
            <a:r>
              <a:rPr lang="en-GB" sz="2400" dirty="0">
                <a:solidFill>
                  <a:srgbClr val="FF0000"/>
                </a:solidFill>
                <a:effectLst/>
              </a:rPr>
              <a:t>readLine();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} </a:t>
            </a:r>
            <a:r>
              <a:rPr lang="en-GB" sz="2400" i="1" dirty="0">
                <a:solidFill>
                  <a:schemeClr val="accent2"/>
                </a:solidFill>
                <a:effectLst/>
              </a:rPr>
              <a:t>// TODO: handle exceptions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72701A-1090-4ABF-BD06-36BF8CDD1393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52641E5-2D45-4AE7-B2B6-C2F9A8A32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0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48CBDD2-C717-4AA6-BEDC-F2C8160A421D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4300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/>
              <a:t>Standard Input -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System.in</a:t>
            </a:r>
          </a:p>
          <a:p>
            <a:pPr>
              <a:lnSpc>
                <a:spcPct val="100000"/>
              </a:lnSpc>
            </a:pPr>
            <a:r>
              <a:rPr lang="en-GB" dirty="0"/>
              <a:t>Standard Output -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System.out</a:t>
            </a:r>
          </a:p>
          <a:p>
            <a:pPr>
              <a:lnSpc>
                <a:spcPct val="100000"/>
              </a:lnSpc>
            </a:pPr>
            <a:r>
              <a:rPr lang="en-GB" dirty="0"/>
              <a:t>Standard Error </a:t>
            </a:r>
            <a:r>
              <a:rPr lang="en-GB" dirty="0">
                <a:solidFill>
                  <a:srgbClr val="FF0000"/>
                </a:solidFill>
              </a:rPr>
              <a:t>-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System.err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B4D92-6728-4FCF-B56E-38FCEB3AB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Command Line I/O (1)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8C34CA9-1560-4990-9E66-140EA6AACBED}"/>
              </a:ext>
            </a:extLst>
          </p:cNvPr>
          <p:cNvSpPr txBox="1">
            <a:spLocks/>
          </p:cNvSpPr>
          <p:nvPr/>
        </p:nvSpPr>
        <p:spPr>
          <a:xfrm>
            <a:off x="457200" y="3562800"/>
            <a:ext cx="73152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noProof="0" dirty="0">
                <a:solidFill>
                  <a:schemeClr val="tx1"/>
                </a:solidFill>
                <a:effectLst/>
              </a:rPr>
              <a:t>Scanner scanner = new Scanner(</a:t>
            </a:r>
            <a:r>
              <a:rPr lang="en-GB" sz="2400" noProof="0" dirty="0">
                <a:solidFill>
                  <a:srgbClr val="FF0000"/>
                </a:solidFill>
                <a:effectLst/>
              </a:rPr>
              <a:t>System.in</a:t>
            </a:r>
            <a:r>
              <a:rPr lang="en-GB" sz="2400" noProof="0" dirty="0"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GB" sz="2400" noProof="0" dirty="0">
                <a:solidFill>
                  <a:schemeClr val="tx1"/>
                </a:solidFill>
                <a:effectLst/>
              </a:rPr>
              <a:t>String line = scanner.nextLine();</a:t>
            </a:r>
          </a:p>
          <a:p>
            <a:r>
              <a:rPr lang="en-GB" sz="2400" noProof="0" dirty="0">
                <a:solidFill>
                  <a:srgbClr val="FF0000"/>
                </a:solidFill>
                <a:effectLst/>
              </a:rPr>
              <a:t>System.out</a:t>
            </a:r>
            <a:r>
              <a:rPr lang="en-GB" sz="2400" noProof="0" dirty="0">
                <a:solidFill>
                  <a:schemeClr val="tx1"/>
                </a:solidFill>
                <a:effectLst/>
              </a:rPr>
              <a:t>.println(line);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AC81C-07B8-4EDA-B1B2-F9ADAAF0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5140205"/>
            <a:ext cx="3200400" cy="1411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utoShape 6">
            <a:extLst>
              <a:ext uri="{FF2B5EF4-FFF2-40B4-BE49-F238E27FC236}">
                <a16:creationId xmlns:a16="http://schemas.microsoft.com/office/drawing/2014/main" id="{D159BC24-BCE6-4FFB-BC96-BC6E94FDC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6000" y="2843158"/>
            <a:ext cx="2133600" cy="528222"/>
          </a:xfrm>
          <a:prstGeom prst="wedgeRoundRectCallout">
            <a:avLst>
              <a:gd name="adj1" fmla="val -39873"/>
              <a:gd name="adj2" fmla="val 753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Stream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F1E30755-0F2F-421B-9EEE-69B926156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0927" y="5080325"/>
            <a:ext cx="2438399" cy="521296"/>
          </a:xfrm>
          <a:prstGeom prst="wedgeRoundRectCallout">
            <a:avLst>
              <a:gd name="adj1" fmla="val -33750"/>
              <a:gd name="adj2" fmla="val -760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Output Stream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F7B0FC88-487C-45D7-9F8C-BCFE41831A2B}"/>
              </a:ext>
            </a:extLst>
          </p:cNvPr>
          <p:cNvSpPr/>
          <p:nvPr/>
        </p:nvSpPr>
        <p:spPr bwMode="auto">
          <a:xfrm rot="5400000">
            <a:off x="6876000" y="5194688"/>
            <a:ext cx="869412" cy="869412"/>
          </a:xfrm>
          <a:prstGeom prst="bentUpArrow">
            <a:avLst>
              <a:gd name="adj1" fmla="val 22663"/>
              <a:gd name="adj2" fmla="val 25000"/>
              <a:gd name="adj3" fmla="val 2500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11A121F-53F4-41BF-B23D-2399D4387D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825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48CBDD2-C717-4AA6-BEDC-F2C8160A421D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43001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C4B4D92-6728-4FCF-B56E-38FCEB3AB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GB" dirty="0"/>
              <a:t>Command Line I/O (2)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8C34CA9-1560-4990-9E66-140EA6AACBED}"/>
              </a:ext>
            </a:extLst>
          </p:cNvPr>
          <p:cNvSpPr txBox="1">
            <a:spLocks/>
          </p:cNvSpPr>
          <p:nvPr/>
        </p:nvSpPr>
        <p:spPr>
          <a:xfrm>
            <a:off x="495614" y="2422800"/>
            <a:ext cx="11197596" cy="30188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600" noProof="0" dirty="0">
                <a:solidFill>
                  <a:srgbClr val="FF0000"/>
                </a:solidFill>
                <a:effectLst/>
              </a:rPr>
              <a:t>public static void main(String[]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args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) throws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IOException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 {</a:t>
            </a:r>
          </a:p>
          <a:p>
            <a:r>
              <a:rPr lang="en-GB" sz="2600" noProof="0" dirty="0">
                <a:solidFill>
                  <a:srgbClr val="FF0000"/>
                </a:solidFill>
                <a:effectLst/>
              </a:rPr>
              <a:t> 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BufferedReader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 reader = </a:t>
            </a:r>
          </a:p>
          <a:p>
            <a:r>
              <a:rPr lang="en-GB" sz="2600" noProof="0" dirty="0">
                <a:solidFill>
                  <a:srgbClr val="FF0000"/>
                </a:solidFill>
                <a:effectLst/>
              </a:rPr>
              <a:t>	  new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BufferedReader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(new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InputStreamReader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(System.in));</a:t>
            </a:r>
          </a:p>
          <a:p>
            <a:endParaRPr lang="en-GB" sz="2600" noProof="0" dirty="0">
              <a:solidFill>
                <a:srgbClr val="FF0000"/>
              </a:solidFill>
              <a:effectLst/>
            </a:endParaRPr>
          </a:p>
          <a:p>
            <a:r>
              <a:rPr lang="en-GB" sz="2600" noProof="0" dirty="0">
                <a:solidFill>
                  <a:srgbClr val="FF0000"/>
                </a:solidFill>
                <a:effectLst/>
              </a:rPr>
              <a:t>  String hello =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reader.readLine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(); </a:t>
            </a:r>
            <a:r>
              <a:rPr lang="en-GB" sz="2600" i="1" noProof="0" dirty="0">
                <a:solidFill>
                  <a:srgbClr val="FF0000"/>
                </a:solidFill>
                <a:effectLst/>
              </a:rPr>
              <a:t>// Hello </a:t>
            </a:r>
            <a:r>
              <a:rPr lang="en-GB" sz="2600" i="1" noProof="0" dirty="0" err="1">
                <a:solidFill>
                  <a:srgbClr val="FF0000"/>
                </a:solidFill>
                <a:effectLst/>
              </a:rPr>
              <a:t>BufferedReader</a:t>
            </a:r>
            <a:endParaRPr lang="en-GB" sz="2600" i="1" noProof="0" dirty="0">
              <a:solidFill>
                <a:srgbClr val="FF0000"/>
              </a:solidFill>
              <a:effectLst/>
            </a:endParaRPr>
          </a:p>
          <a:p>
            <a:r>
              <a:rPr lang="en-GB" sz="2600" noProof="0" dirty="0">
                <a:solidFill>
                  <a:srgbClr val="FF0000"/>
                </a:solidFill>
                <a:effectLst/>
              </a:rPr>
              <a:t>  </a:t>
            </a:r>
            <a:r>
              <a:rPr lang="en-GB" sz="2600" noProof="0" dirty="0" err="1">
                <a:solidFill>
                  <a:srgbClr val="FF0000"/>
                </a:solidFill>
                <a:effectLst/>
              </a:rPr>
              <a:t>System.out.println</a:t>
            </a:r>
            <a:r>
              <a:rPr lang="en-GB" sz="2600" noProof="0" dirty="0">
                <a:solidFill>
                  <a:srgbClr val="FF0000"/>
                </a:solidFill>
                <a:effectLst/>
              </a:rPr>
              <a:t>(hello);        </a:t>
            </a:r>
            <a:r>
              <a:rPr lang="en-GB" sz="2600" i="1" noProof="0" dirty="0">
                <a:solidFill>
                  <a:srgbClr val="FF0000"/>
                </a:solidFill>
                <a:effectLst/>
              </a:rPr>
              <a:t>// Hello </a:t>
            </a:r>
            <a:r>
              <a:rPr lang="en-GB" sz="2600" i="1" noProof="0" dirty="0" err="1">
                <a:solidFill>
                  <a:srgbClr val="FF0000"/>
                </a:solidFill>
                <a:effectLst/>
              </a:rPr>
              <a:t>BufferedReader</a:t>
            </a:r>
            <a:endParaRPr lang="en-GB" sz="2600" i="1" noProof="0" dirty="0">
              <a:solidFill>
                <a:srgbClr val="FF0000"/>
              </a:solidFill>
              <a:effectLst/>
            </a:endParaRPr>
          </a:p>
          <a:p>
            <a:r>
              <a:rPr lang="en-GB" sz="2600" noProof="0" dirty="0">
                <a:solidFill>
                  <a:srgbClr val="FF0000"/>
                </a:solidFill>
                <a:effectLst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CAC1097-490B-43FE-9E59-30DDEB9B06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710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562579-72C4-40CE-BCEA-CF90F46E746D}"/>
              </a:ext>
            </a:extLst>
          </p:cNvPr>
          <p:cNvSpPr txBox="1">
            <a:spLocks/>
          </p:cNvSpPr>
          <p:nvPr/>
        </p:nvSpPr>
        <p:spPr>
          <a:xfrm>
            <a:off x="1828800" y="4924208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noProof="1">
                <a:cs typeface="Consolas" panose="020B0609020204030204" pitchFamily="49" charset="0"/>
              </a:rPr>
              <a:t>Files and Paths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DF911CD-2125-49A2-9114-34CCC574B61A}"/>
              </a:ext>
            </a:extLst>
          </p:cNvPr>
          <p:cNvSpPr txBox="1">
            <a:spLocks/>
          </p:cNvSpPr>
          <p:nvPr/>
        </p:nvSpPr>
        <p:spPr>
          <a:xfrm>
            <a:off x="1828800" y="5744808"/>
            <a:ext cx="8938472" cy="688256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Easily Working With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C3F519-D210-432C-A293-A097E63BB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84" y="1413753"/>
            <a:ext cx="2541656" cy="25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C2DF0A-5794-4176-A281-4F548FB8E2EB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location of a file in the file system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Represented in Java by the Path class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D772AA5-6202-4D48-8ACE-F5FB02D8C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Paths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0FD7337-F05A-4DD4-A4B7-51A0766C41D1}"/>
              </a:ext>
            </a:extLst>
          </p:cNvPr>
          <p:cNvSpPr txBox="1">
            <a:spLocks/>
          </p:cNvSpPr>
          <p:nvPr/>
        </p:nvSpPr>
        <p:spPr>
          <a:xfrm>
            <a:off x="918884" y="1828801"/>
            <a:ext cx="2926455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D:\input.txt</a:t>
            </a:r>
            <a:endParaRPr lang="bg-BG" sz="20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2F8295-28CE-4BE9-93E2-7FCAFB776D1F}"/>
              </a:ext>
            </a:extLst>
          </p:cNvPr>
          <p:cNvSpPr txBox="1">
            <a:spLocks/>
          </p:cNvSpPr>
          <p:nvPr/>
        </p:nvSpPr>
        <p:spPr>
          <a:xfrm>
            <a:off x="918884" y="3261664"/>
            <a:ext cx="7924994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1"/>
                </a:solidFill>
                <a:effectLst/>
              </a:rPr>
              <a:t>Path path = Paths.get("D:\\input.txt");</a:t>
            </a:r>
            <a:endParaRPr lang="bg-BG" sz="2000" dirty="0">
              <a:solidFill>
                <a:schemeClr val="tx1"/>
              </a:solid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E6FD7-37AA-45DE-B9E9-CBB72D7B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170" y="1447800"/>
            <a:ext cx="1938617" cy="279739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AA8C1A9-5CB6-433C-BA32-310AD57E1FC4}"/>
              </a:ext>
            </a:extLst>
          </p:cNvPr>
          <p:cNvGrpSpPr/>
          <p:nvPr/>
        </p:nvGrpSpPr>
        <p:grpSpPr>
          <a:xfrm>
            <a:off x="2853260" y="4343786"/>
            <a:ext cx="4842940" cy="1980814"/>
            <a:chOff x="2936975" y="1295400"/>
            <a:chExt cx="6439513" cy="3100404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5AB70D5-9675-4128-A3E8-E3F1CF7D233C}"/>
                </a:ext>
              </a:extLst>
            </p:cNvPr>
            <p:cNvSpPr/>
            <p:nvPr/>
          </p:nvSpPr>
          <p:spPr>
            <a:xfrm>
              <a:off x="4636884" y="1295400"/>
              <a:ext cx="3124200" cy="1180550"/>
            </a:xfrm>
            <a:prstGeom prst="roundRect">
              <a:avLst>
                <a:gd name="adj" fmla="val 5385"/>
              </a:avLst>
            </a:prstGeom>
            <a:solidFill>
              <a:schemeClr val="bg1">
                <a:alpha val="25098"/>
              </a:schemeClr>
            </a:solidFill>
            <a:ln w="57150">
              <a:solidFill>
                <a:srgbClr val="FFA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475B32-A13D-4D05-9178-CF08F5F26DF3}"/>
                </a:ext>
              </a:extLst>
            </p:cNvPr>
            <p:cNvGrpSpPr/>
            <p:nvPr/>
          </p:nvGrpSpPr>
          <p:grpSpPr>
            <a:xfrm>
              <a:off x="2936975" y="2317475"/>
              <a:ext cx="2638272" cy="2068813"/>
              <a:chOff x="1860513" y="2317475"/>
              <a:chExt cx="2638272" cy="2068813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4AFAE84-A474-484C-9D11-6AD42A353BE7}"/>
                  </a:ext>
                </a:extLst>
              </p:cNvPr>
              <p:cNvSpPr/>
              <p:nvPr/>
            </p:nvSpPr>
            <p:spPr>
              <a:xfrm>
                <a:off x="1860513" y="3624289"/>
                <a:ext cx="2638272" cy="76199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25098"/>
                </a:schemeClr>
              </a:solidFill>
              <a:ln w="38100">
                <a:solidFill>
                  <a:srgbClr val="FFA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3200" dirty="0">
                    <a:solidFill>
                      <a:srgbClr val="234465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input.txt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1AFA03E-0129-4CF0-A708-FCB75CB4441C}"/>
                  </a:ext>
                </a:extLst>
              </p:cNvPr>
              <p:cNvSpPr/>
              <p:nvPr/>
            </p:nvSpPr>
            <p:spPr>
              <a:xfrm>
                <a:off x="4011315" y="2317475"/>
                <a:ext cx="304800" cy="304799"/>
              </a:xfrm>
              <a:prstGeom prst="ellipse">
                <a:avLst/>
              </a:prstGeom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1D26252-CB9C-4F33-AFEC-355F76B68AAD}"/>
                </a:ext>
              </a:extLst>
            </p:cNvPr>
            <p:cNvCxnSpPr>
              <a:cxnSpLocks/>
              <a:stCxn id="19" idx="3"/>
              <a:endCxn id="18" idx="0"/>
            </p:cNvCxnSpPr>
            <p:nvPr/>
          </p:nvCxnSpPr>
          <p:spPr>
            <a:xfrm flipH="1">
              <a:off x="4256112" y="2577637"/>
              <a:ext cx="876302" cy="1046651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0530A6F-C7C0-4489-B725-A3746FD29F37}"/>
                </a:ext>
              </a:extLst>
            </p:cNvPr>
            <p:cNvCxnSpPr>
              <a:cxnSpLocks/>
              <a:stCxn id="17" idx="5"/>
              <a:endCxn id="15" idx="0"/>
            </p:cNvCxnSpPr>
            <p:nvPr/>
          </p:nvCxnSpPr>
          <p:spPr>
            <a:xfrm>
              <a:off x="7160716" y="2590365"/>
              <a:ext cx="873995" cy="1043439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F4A1BC7-04D1-4D03-984F-173796E3AA90}"/>
                </a:ext>
              </a:extLst>
            </p:cNvPr>
            <p:cNvSpPr/>
            <p:nvPr/>
          </p:nvSpPr>
          <p:spPr>
            <a:xfrm>
              <a:off x="6692933" y="3633805"/>
              <a:ext cx="2683555" cy="761999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5098"/>
              </a:schemeClr>
            </a:solidFill>
            <a:ln w="38100">
              <a:solidFill>
                <a:srgbClr val="FFA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00" dirty="0">
                  <a:solidFill>
                    <a:srgbClr val="23446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other files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38E1C8E-0001-42E7-BF51-B803C0B484F7}"/>
                </a:ext>
              </a:extLst>
            </p:cNvPr>
            <p:cNvSpPr/>
            <p:nvPr/>
          </p:nvSpPr>
          <p:spPr>
            <a:xfrm>
              <a:off x="5372605" y="1533939"/>
              <a:ext cx="1695725" cy="685800"/>
            </a:xfrm>
            <a:prstGeom prst="roundRect">
              <a:avLst>
                <a:gd name="adj" fmla="val 5319"/>
              </a:avLst>
            </a:prstGeom>
            <a:solidFill>
              <a:schemeClr val="bg1">
                <a:alpha val="25098"/>
              </a:schemeClr>
            </a:solidFill>
            <a:ln w="38100">
              <a:solidFill>
                <a:srgbClr val="FFA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23446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D:\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84ACB38-E438-4A40-AA7A-F8B70B632538}"/>
                </a:ext>
              </a:extLst>
            </p:cNvPr>
            <p:cNvSpPr/>
            <p:nvPr/>
          </p:nvSpPr>
          <p:spPr>
            <a:xfrm>
              <a:off x="6900553" y="2330203"/>
              <a:ext cx="304800" cy="304799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0" name="AutoShape 6">
            <a:extLst>
              <a:ext uri="{FF2B5EF4-FFF2-40B4-BE49-F238E27FC236}">
                <a16:creationId xmlns:a16="http://schemas.microsoft.com/office/drawing/2014/main" id="{673FC573-D07D-4894-8D9F-BD61FCE41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668" y="4388422"/>
            <a:ext cx="1910112" cy="511798"/>
          </a:xfrm>
          <a:prstGeom prst="wedgeRoundRectCallout">
            <a:avLst>
              <a:gd name="adj1" fmla="val 65169"/>
              <a:gd name="adj2" fmla="val 127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 folder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">
            <a:extLst>
              <a:ext uri="{FF2B5EF4-FFF2-40B4-BE49-F238E27FC236}">
                <a16:creationId xmlns:a16="http://schemas.microsoft.com/office/drawing/2014/main" id="{E6C7A950-3784-4A31-B929-703414BF8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380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ArrayDeque&lt;E&gt; – Java Stack Implementation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a Stack</a:t>
            </a:r>
          </a:p>
          <a:p>
            <a:endParaRPr lang="en-US" dirty="0"/>
          </a:p>
          <a:p>
            <a:r>
              <a:rPr lang="en-US" dirty="0"/>
              <a:t>Adding elements at the top of the stack</a:t>
            </a:r>
          </a:p>
          <a:p>
            <a:endParaRPr lang="en-US" dirty="0"/>
          </a:p>
          <a:p>
            <a:r>
              <a:rPr lang="en-US" dirty="0"/>
              <a:t>Removing elements</a:t>
            </a:r>
          </a:p>
          <a:p>
            <a:endParaRPr lang="en-US" dirty="0"/>
          </a:p>
          <a:p>
            <a:r>
              <a:rPr lang="en-US" dirty="0"/>
              <a:t>Getting the value of the topmost element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664116" y="3276600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stack.push(element);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664116" y="1853625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ArrayDeque&lt;Integer&gt; stack = new ArrayDeque&lt;&gt;();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664116" y="4673025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Integer element = stack.</a:t>
            </a: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pop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664116" y="6044625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Integer element = stack.peek();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3BA6B1FB-2AC6-492F-ABDE-4768E794D9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756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  <p:bldP spid="11" grpId="0" animBg="1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9C500D-4A02-4BA2-8702-722A7F9B5CEB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static methods </a:t>
            </a:r>
            <a:r>
              <a:rPr lang="en-US" dirty="0"/>
              <a:t>for </a:t>
            </a:r>
            <a:r>
              <a:rPr lang="en-US" b="1" dirty="0">
                <a:solidFill>
                  <a:schemeClr val="bg1"/>
                </a:solidFill>
              </a:rPr>
              <a:t>creating streams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0C79F19-9E62-49F1-B1F3-587550D18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Files</a:t>
            </a:r>
            <a:r>
              <a:rPr lang="bg-BG" dirty="0"/>
              <a:t> (1)</a:t>
            </a:r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79309A3-80E3-44F3-BF31-A8EB3815164B}"/>
              </a:ext>
            </a:extLst>
          </p:cNvPr>
          <p:cNvSpPr txBox="1">
            <a:spLocks/>
          </p:cNvSpPr>
          <p:nvPr/>
        </p:nvSpPr>
        <p:spPr>
          <a:xfrm>
            <a:off x="608100" y="1858208"/>
            <a:ext cx="7973925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Path path = Paths.get("D:\\input.txt");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(BufferedReader reader =</a:t>
            </a:r>
            <a:endParaRPr lang="bg-BG" sz="2800" dirty="0">
              <a:solidFill>
                <a:schemeClr val="tx1"/>
              </a:solidFill>
              <a:effectLst/>
            </a:endParaRPr>
          </a:p>
          <a:p>
            <a:r>
              <a:rPr lang="bg-BG" sz="2800" dirty="0">
                <a:solidFill>
                  <a:schemeClr val="tx1"/>
                </a:solidFill>
                <a:effectLst/>
              </a:rPr>
              <a:t>	</a:t>
            </a:r>
            <a:r>
              <a:rPr lang="en-US" sz="2800" dirty="0">
                <a:solidFill>
                  <a:srgbClr val="FF0000"/>
                </a:solidFill>
                <a:effectLst/>
              </a:rPr>
              <a:t>try </a:t>
            </a:r>
            <a:r>
              <a:rPr lang="en-US" sz="2800" dirty="0" err="1">
                <a:solidFill>
                  <a:srgbClr val="FF0000"/>
                </a:solidFill>
                <a:effectLst/>
              </a:rPr>
              <a:t>Files.newBufferedReader</a:t>
            </a:r>
            <a:r>
              <a:rPr lang="en-US" sz="2800" dirty="0">
                <a:solidFill>
                  <a:schemeClr val="tx1"/>
                </a:solidFill>
                <a:effectLst/>
              </a:rPr>
              <a:t>(path)) {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</a:t>
            </a:r>
            <a:r>
              <a:rPr lang="en-US" sz="2800" i="1" dirty="0">
                <a:solidFill>
                  <a:schemeClr val="accent2"/>
                </a:solidFill>
                <a:effectLst/>
              </a:rPr>
              <a:t>// TODO: work with file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} </a:t>
            </a:r>
            <a:r>
              <a:rPr lang="en-US" sz="2800" dirty="0">
                <a:solidFill>
                  <a:srgbClr val="FF0000"/>
                </a:solidFill>
                <a:effectLst/>
              </a:rPr>
              <a:t>catch </a:t>
            </a:r>
            <a:r>
              <a:rPr lang="en-US" sz="2800" dirty="0">
                <a:solidFill>
                  <a:schemeClr val="tx1"/>
                </a:solidFill>
                <a:effectLst/>
              </a:rPr>
              <a:t>(IOException e) {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</a:t>
            </a:r>
            <a:r>
              <a:rPr lang="en-US" sz="2800" i="1" dirty="0">
                <a:solidFill>
                  <a:schemeClr val="accent2"/>
                </a:solidFill>
                <a:effectLst/>
              </a:rPr>
              <a:t>// TODO: handle exception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}</a:t>
            </a:r>
            <a:endParaRPr lang="bg-BG" sz="2800" dirty="0">
              <a:solidFill>
                <a:schemeClr val="tx1"/>
              </a:solidFill>
              <a:effectLst/>
            </a:endParaRPr>
          </a:p>
        </p:txBody>
      </p:sp>
      <p:pic>
        <p:nvPicPr>
          <p:cNvPr id="6146" name="Picture 2" descr="Folder, Icon, Web, Internet, Web Icons, Sign, Symbol">
            <a:extLst>
              <a:ext uri="{FF2B5EF4-FFF2-40B4-BE49-F238E27FC236}">
                <a16:creationId xmlns:a16="http://schemas.microsoft.com/office/drawing/2014/main" id="{CCB82E39-86EA-4700-AB6C-1871657AB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90200" y="1862554"/>
            <a:ext cx="1587725" cy="1502668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110362C0-C7EA-44E6-9966-9FA88F16D2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130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4A0DB-8CF3-4057-92A0-BD8F1310882C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</a:t>
            </a:r>
            <a:r>
              <a:rPr lang="en-US" b="1" dirty="0">
                <a:solidFill>
                  <a:schemeClr val="bg1"/>
                </a:solidFill>
              </a:rPr>
              <a:t>utility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methods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for easy file manipulation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4FC245F-7F4C-44D2-B31F-81A1308A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Files (2)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9E59EC0-F21A-4663-8D9D-946C0F2F66E7}"/>
              </a:ext>
            </a:extLst>
          </p:cNvPr>
          <p:cNvSpPr txBox="1">
            <a:spLocks/>
          </p:cNvSpPr>
          <p:nvPr/>
        </p:nvSpPr>
        <p:spPr>
          <a:xfrm>
            <a:off x="609600" y="1905000"/>
            <a:ext cx="10010774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Path inPath = </a:t>
            </a:r>
            <a:r>
              <a:rPr lang="en-US" sz="2800" dirty="0">
                <a:solidFill>
                  <a:srgbClr val="FF0000"/>
                </a:solidFill>
                <a:effectLst/>
              </a:rPr>
              <a:t>Paths.get("</a:t>
            </a:r>
            <a:r>
              <a:rPr lang="en-US" sz="2800" dirty="0">
                <a:solidFill>
                  <a:schemeClr val="tx1"/>
                </a:solidFill>
                <a:effectLst/>
              </a:rPr>
              <a:t>D:\\input.txt"</a:t>
            </a:r>
            <a:r>
              <a:rPr lang="en-US" sz="2800" dirty="0">
                <a:solidFill>
                  <a:schemeClr val="bg1"/>
                </a:solidFill>
                <a:effectLst/>
              </a:rPr>
              <a:t>)</a:t>
            </a:r>
            <a:r>
              <a:rPr lang="en-US" sz="28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Path outPath = </a:t>
            </a:r>
            <a:r>
              <a:rPr lang="en-US" sz="2800" dirty="0">
                <a:solidFill>
                  <a:srgbClr val="FF0000"/>
                </a:solidFill>
                <a:effectLst/>
              </a:rPr>
              <a:t>Paths.get("</a:t>
            </a:r>
            <a:r>
              <a:rPr lang="en-US" sz="2800" dirty="0">
                <a:solidFill>
                  <a:schemeClr val="tx1"/>
                </a:solidFill>
                <a:effectLst/>
              </a:rPr>
              <a:t>D:\\output.txt"</a:t>
            </a:r>
            <a:r>
              <a:rPr lang="en-US" sz="2800" dirty="0">
                <a:solidFill>
                  <a:schemeClr val="bg1"/>
                </a:solidFill>
                <a:effectLst/>
              </a:rPr>
              <a:t>)</a:t>
            </a:r>
            <a:r>
              <a:rPr lang="en-US" sz="2800" dirty="0">
                <a:solidFill>
                  <a:schemeClr val="tx1"/>
                </a:solidFill>
                <a:effectLst/>
              </a:rPr>
              <a:t>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List&lt;String&gt; lines = Files</a:t>
            </a:r>
            <a:r>
              <a:rPr lang="en-US" sz="2800" dirty="0">
                <a:solidFill>
                  <a:srgbClr val="FF0000"/>
                </a:solidFill>
                <a:effectLst/>
              </a:rPr>
              <a:t>.readAllLines(</a:t>
            </a:r>
            <a:r>
              <a:rPr lang="en-US" sz="2800" dirty="0">
                <a:solidFill>
                  <a:schemeClr val="tx1"/>
                </a:solidFill>
                <a:effectLst/>
              </a:rPr>
              <a:t>inPath</a:t>
            </a:r>
            <a:r>
              <a:rPr lang="en-US" sz="2800" dirty="0">
                <a:solidFill>
                  <a:schemeClr val="bg1"/>
                </a:solidFill>
                <a:effectLst/>
              </a:rPr>
              <a:t>)</a:t>
            </a:r>
            <a:r>
              <a:rPr lang="en-US" sz="28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Files</a:t>
            </a:r>
            <a:r>
              <a:rPr lang="en-US" sz="2800" dirty="0">
                <a:solidFill>
                  <a:srgbClr val="FF0000"/>
                </a:solidFill>
                <a:effectLst/>
              </a:rPr>
              <a:t>.write(</a:t>
            </a:r>
            <a:r>
              <a:rPr lang="en-US" sz="2800" dirty="0">
                <a:solidFill>
                  <a:schemeClr val="tx1"/>
                </a:solidFill>
                <a:effectLst/>
              </a:rPr>
              <a:t>outPath, lines</a:t>
            </a:r>
            <a:r>
              <a:rPr lang="en-US" sz="2800" dirty="0">
                <a:solidFill>
                  <a:schemeClr val="bg1"/>
                </a:solidFill>
                <a:effectLst/>
              </a:rPr>
              <a:t>)</a:t>
            </a:r>
            <a:r>
              <a:rPr lang="en-US" sz="2800" dirty="0">
                <a:solidFill>
                  <a:schemeClr val="tx1"/>
                </a:solidFill>
                <a:effectLst/>
              </a:rPr>
              <a:t>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i="1" dirty="0">
                <a:solidFill>
                  <a:schemeClr val="accent2"/>
                </a:solidFill>
                <a:effectLst/>
              </a:rPr>
              <a:t>// TODO: handle exceptions</a:t>
            </a:r>
          </a:p>
        </p:txBody>
      </p:sp>
      <p:pic>
        <p:nvPicPr>
          <p:cNvPr id="7172" name="Picture 4" descr="Ð ÐµÐ·ÑÐ»ÑÐ°Ñ Ñ Ð¸Ð·Ð¾Ð±ÑÐ°Ð¶ÐµÐ½Ð¸Ðµ Ð·Ð° file png">
            <a:extLst>
              <a:ext uri="{FF2B5EF4-FFF2-40B4-BE49-F238E27FC236}">
                <a16:creationId xmlns:a16="http://schemas.microsoft.com/office/drawing/2014/main" id="{B173EB16-8F6E-4D75-8B73-8126134DC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4884871"/>
            <a:ext cx="2162174" cy="21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3196128E-96CC-4E84-AFAA-64BBC4C82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8797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5C5411-745C-4F2F-BCE6-AD9E26C4E5E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Read</a:t>
            </a:r>
            <a:r>
              <a:rPr lang="en-US" dirty="0">
                <a:solidFill>
                  <a:srgbClr val="FF0000"/>
                </a:solidFill>
              </a:rPr>
              <a:t> a text </a:t>
            </a:r>
            <a:r>
              <a:rPr lang="en-US" b="1" dirty="0">
                <a:solidFill>
                  <a:srgbClr val="FF0000"/>
                </a:solidFill>
              </a:rPr>
              <a:t>file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b="1" dirty="0">
                <a:solidFill>
                  <a:srgbClr val="FF0000"/>
                </a:solidFill>
              </a:rPr>
              <a:t>sort all lines 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Write</a:t>
            </a:r>
            <a:r>
              <a:rPr lang="en-US" dirty="0">
                <a:solidFill>
                  <a:srgbClr val="FF0000"/>
                </a:solidFill>
              </a:rPr>
              <a:t> the result to another text </a:t>
            </a:r>
            <a:r>
              <a:rPr lang="en-US" b="1" dirty="0">
                <a:solidFill>
                  <a:srgbClr val="FF0000"/>
                </a:solidFill>
              </a:rPr>
              <a:t>file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Use Paths and Files classes </a:t>
            </a:r>
            <a:endParaRPr lang="bg-BG" dirty="0">
              <a:solidFill>
                <a:srgbClr val="FF0000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319F432-25E9-4003-848A-21634FE4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Sort Lines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EA9B84E-413D-4741-813A-CCB8B0501534}"/>
              </a:ext>
            </a:extLst>
          </p:cNvPr>
          <p:cNvSpPr txBox="1">
            <a:spLocks/>
          </p:cNvSpPr>
          <p:nvPr/>
        </p:nvSpPr>
        <p:spPr>
          <a:xfrm>
            <a:off x="2286000" y="3499936"/>
            <a:ext cx="50477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solidFill>
                  <a:schemeClr val="bg1"/>
                </a:solidFill>
                <a:effectLst/>
              </a:rPr>
              <a:t>C</a:t>
            </a:r>
          </a:p>
          <a:p>
            <a:pPr fontAlgn="t"/>
            <a:r>
              <a:rPr lang="en-US" sz="2800" dirty="0">
                <a:solidFill>
                  <a:schemeClr val="bg1"/>
                </a:solidFill>
                <a:effectLst/>
              </a:rPr>
              <a:t>A</a:t>
            </a:r>
          </a:p>
          <a:p>
            <a:pPr fontAlgn="t"/>
            <a:r>
              <a:rPr lang="en-US" sz="2800" dirty="0">
                <a:solidFill>
                  <a:schemeClr val="bg1"/>
                </a:solidFill>
                <a:effectLst/>
              </a:rPr>
              <a:t>B</a:t>
            </a:r>
          </a:p>
          <a:p>
            <a:pPr fontAlgn="t"/>
            <a:r>
              <a:rPr lang="en-US" sz="2800" dirty="0">
                <a:solidFill>
                  <a:schemeClr val="bg1"/>
                </a:solidFill>
                <a:effectLst/>
              </a:rPr>
              <a:t>D</a:t>
            </a:r>
          </a:p>
          <a:p>
            <a:pPr fontAlgn="t"/>
            <a:r>
              <a:rPr lang="en-US" sz="2800" dirty="0">
                <a:solidFill>
                  <a:schemeClr val="bg1"/>
                </a:solidFill>
                <a:effectLst/>
              </a:rPr>
              <a:t>…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60BAA98-774C-4F16-AE59-2F50383B283C}"/>
              </a:ext>
            </a:extLst>
          </p:cNvPr>
          <p:cNvSpPr/>
          <p:nvPr/>
        </p:nvSpPr>
        <p:spPr>
          <a:xfrm>
            <a:off x="3036694" y="4559466"/>
            <a:ext cx="498768" cy="24332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46B40CB-ADEA-4445-B971-230297E9FE55}"/>
              </a:ext>
            </a:extLst>
          </p:cNvPr>
          <p:cNvSpPr txBox="1">
            <a:spLocks/>
          </p:cNvSpPr>
          <p:nvPr/>
        </p:nvSpPr>
        <p:spPr>
          <a:xfrm>
            <a:off x="3781378" y="3494856"/>
            <a:ext cx="498768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/>
            <a:r>
              <a:rPr lang="en-GB" sz="2800" dirty="0">
                <a:solidFill>
                  <a:schemeClr val="bg1"/>
                </a:solidFill>
                <a:effectLst/>
              </a:rPr>
              <a:t>A</a:t>
            </a:r>
          </a:p>
          <a:p>
            <a:pPr lvl="0"/>
            <a:r>
              <a:rPr lang="en-GB" sz="2800" dirty="0">
                <a:solidFill>
                  <a:schemeClr val="bg1"/>
                </a:solidFill>
                <a:effectLst/>
              </a:rPr>
              <a:t>B</a:t>
            </a:r>
          </a:p>
          <a:p>
            <a:pPr lvl="0"/>
            <a:r>
              <a:rPr lang="en-GB" sz="2800" dirty="0">
                <a:solidFill>
                  <a:schemeClr val="bg1"/>
                </a:solidFill>
                <a:effectLst/>
              </a:rPr>
              <a:t>C</a:t>
            </a:r>
          </a:p>
          <a:p>
            <a:pPr lvl="0"/>
            <a:r>
              <a:rPr lang="en-GB" sz="2800" dirty="0">
                <a:solidFill>
                  <a:schemeClr val="bg1"/>
                </a:solidFill>
                <a:effectLst/>
              </a:rPr>
              <a:t>D</a:t>
            </a:r>
          </a:p>
          <a:p>
            <a:pPr lvl="0"/>
            <a:r>
              <a:rPr lang="en-GB" sz="2800" dirty="0">
                <a:solidFill>
                  <a:schemeClr val="bg1"/>
                </a:solidFill>
                <a:effectLst/>
              </a:rPr>
              <a:t>…</a:t>
            </a:r>
            <a:endParaRPr lang="bg-BG" sz="2800" dirty="0">
              <a:solidFill>
                <a:schemeClr val="bg1"/>
              </a:solidFill>
              <a:effectLst/>
            </a:endParaRPr>
          </a:p>
        </p:txBody>
      </p:sp>
      <p:pic>
        <p:nvPicPr>
          <p:cNvPr id="8194" name="Picture 2" descr="Sort, Increase, Alphabetically, Symbol, Icon">
            <a:extLst>
              <a:ext uri="{FF2B5EF4-FFF2-40B4-BE49-F238E27FC236}">
                <a16:creationId xmlns:a16="http://schemas.microsoft.com/office/drawing/2014/main" id="{2A3C0860-55E5-416F-AE8D-F361123D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49" y="1981201"/>
            <a:ext cx="3100387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6F08B-35FC-4E92-AEAE-4675BA9D639F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411F982-3A1E-4C07-BBA8-530062ACB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32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F705551-1573-4D18-A6BB-1E7CB542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Sort 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1993F0-E7B5-4D21-BD54-D59C298FAD2F}"/>
              </a:ext>
            </a:extLst>
          </p:cNvPr>
          <p:cNvSpPr txBox="1">
            <a:spLocks/>
          </p:cNvSpPr>
          <p:nvPr/>
        </p:nvSpPr>
        <p:spPr>
          <a:xfrm>
            <a:off x="596582" y="1231403"/>
            <a:ext cx="9577597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600" dirty="0">
                <a:solidFill>
                  <a:srgbClr val="FF0000"/>
                </a:solidFill>
                <a:effectLst/>
              </a:rPr>
              <a:t>Path path = Paths.get("D:\\input.txt");</a:t>
            </a: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Path output = Paths.get("D:\\output.txt");</a:t>
            </a:r>
          </a:p>
          <a:p>
            <a:endParaRPr lang="en-GB" sz="2600" dirty="0">
              <a:solidFill>
                <a:srgbClr val="FF0000"/>
              </a:solidFill>
              <a:effectLst/>
            </a:endParaRP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try {</a:t>
            </a: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  List&lt;String&gt; lines = Files.readAllLines(path);</a:t>
            </a:r>
            <a:endParaRPr lang="bg-BG" sz="2600" dirty="0">
              <a:solidFill>
                <a:srgbClr val="FF0000"/>
              </a:solidFill>
              <a:effectLst/>
            </a:endParaRPr>
          </a:p>
          <a:p>
            <a:r>
              <a:rPr lang="bg-BG" sz="2600" dirty="0">
                <a:solidFill>
                  <a:srgbClr val="FF0000"/>
                </a:solidFill>
                <a:effectLst/>
              </a:rPr>
              <a:t>  </a:t>
            </a:r>
            <a:r>
              <a:rPr lang="en-US" sz="2600" dirty="0">
                <a:solidFill>
                  <a:srgbClr val="FF0000"/>
                </a:solidFill>
                <a:effectLst/>
              </a:rPr>
              <a:t>lines =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lines.stream</a:t>
            </a:r>
            <a:r>
              <a:rPr lang="en-US" sz="2600" dirty="0">
                <a:solidFill>
                  <a:srgbClr val="FF0000"/>
                </a:solidFill>
                <a:effectLst/>
              </a:rPr>
              <a:t>().filter(l -&gt;</a:t>
            </a:r>
          </a:p>
          <a:p>
            <a:r>
              <a:rPr lang="en-US" sz="2600" dirty="0">
                <a:solidFill>
                  <a:srgbClr val="FF0000"/>
                </a:solidFill>
                <a:effectLst/>
              </a:rPr>
              <a:t>        !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l.isBlank</a:t>
            </a:r>
            <a:r>
              <a:rPr lang="en-US" sz="2600" dirty="0">
                <a:solidFill>
                  <a:srgbClr val="FF0000"/>
                </a:solidFill>
                <a:effectLst/>
              </a:rPr>
              <a:t>()).collect(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Collectors.toList</a:t>
            </a:r>
            <a:r>
              <a:rPr lang="en-US" sz="2600" dirty="0">
                <a:solidFill>
                  <a:srgbClr val="FF0000"/>
                </a:solidFill>
                <a:effectLst/>
              </a:rPr>
              <a:t>());</a:t>
            </a:r>
            <a:endParaRPr lang="en-GB" sz="2600" dirty="0">
              <a:solidFill>
                <a:srgbClr val="FF0000"/>
              </a:solidFill>
              <a:effectLst/>
            </a:endParaRP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  Collections.sort(lines);</a:t>
            </a: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  Files.write(output, lines);</a:t>
            </a: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} catch (IOException e) {</a:t>
            </a: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  e.printStackTrace();</a:t>
            </a:r>
          </a:p>
          <a:p>
            <a:r>
              <a:rPr lang="en-GB" sz="2600" dirty="0">
                <a:solidFill>
                  <a:srgbClr val="FF0000"/>
                </a:solidFill>
                <a:effectLst/>
              </a:rPr>
              <a:t>}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6BCAB8A-9AEB-4732-BAA0-E45C4DEC5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3022" y="2295525"/>
            <a:ext cx="3667801" cy="628650"/>
          </a:xfrm>
          <a:prstGeom prst="wedgeRoundRectCallout">
            <a:avLst>
              <a:gd name="adj1" fmla="val -54179"/>
              <a:gd name="adj2" fmla="val 486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Don't use for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files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D7C04-263D-4073-87B7-C14B16D74CDB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AD1C199-C755-426F-B97B-10AC68BECA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26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267AE9-8E0F-4369-AF8C-FB41941AD64B}"/>
              </a:ext>
            </a:extLst>
          </p:cNvPr>
          <p:cNvSpPr txBox="1">
            <a:spLocks/>
          </p:cNvSpPr>
          <p:nvPr/>
        </p:nvSpPr>
        <p:spPr>
          <a:xfrm>
            <a:off x="2209801" y="5036415"/>
            <a:ext cx="7966899" cy="737185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noProof="1">
                <a:cs typeface="Consolas" panose="020B0609020204030204" pitchFamily="49" charset="0"/>
              </a:rPr>
              <a:t>File Class in Java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B9C1D5C-8CC0-42F7-B3B3-3706B2C5A2ED}"/>
              </a:ext>
            </a:extLst>
          </p:cNvPr>
          <p:cNvSpPr txBox="1">
            <a:spLocks/>
          </p:cNvSpPr>
          <p:nvPr/>
        </p:nvSpPr>
        <p:spPr>
          <a:xfrm>
            <a:off x="2209801" y="5773599"/>
            <a:ext cx="7966899" cy="61829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Easily Working With 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B9903-D2FF-4EC4-9E02-6A46F46A5E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00" y="1590675"/>
            <a:ext cx="2095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8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C1D246-950A-412D-AEED-271240FA30E1}"/>
              </a:ext>
            </a:extLst>
          </p:cNvPr>
          <p:cNvSpPr txBox="1">
            <a:spLocks/>
          </p:cNvSpPr>
          <p:nvPr/>
        </p:nvSpPr>
        <p:spPr>
          <a:xfrm>
            <a:off x="838200" y="1900252"/>
            <a:ext cx="9753600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rgbClr val="FF0000"/>
                </a:solidFill>
                <a:effectLst/>
              </a:rPr>
              <a:t>import java.io.File;</a:t>
            </a:r>
          </a:p>
          <a:p>
            <a:endParaRPr lang="en-GB" sz="3200" dirty="0">
              <a:solidFill>
                <a:srgbClr val="FF0000"/>
              </a:solidFill>
              <a:effectLst/>
            </a:endParaRP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File </a:t>
            </a:r>
            <a:r>
              <a:rPr lang="en-GB" sz="3200" dirty="0" err="1">
                <a:solidFill>
                  <a:srgbClr val="FF0000"/>
                </a:solidFill>
                <a:effectLst/>
              </a:rPr>
              <a:t>file</a:t>
            </a:r>
            <a:r>
              <a:rPr lang="en-GB" sz="3200" dirty="0">
                <a:solidFill>
                  <a:srgbClr val="FF0000"/>
                </a:solidFill>
                <a:effectLst/>
              </a:rPr>
              <a:t> = new File("D:\\input.txt");</a:t>
            </a:r>
          </a:p>
          <a:p>
            <a:endParaRPr lang="en-GB" sz="3200" dirty="0">
              <a:solidFill>
                <a:srgbClr val="FF0000"/>
              </a:solidFill>
              <a:effectLst/>
            </a:endParaRP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boolean isExisting = file.exists();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long length = file.length(); 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boolean isDirectory = file.isDirectory();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File[] files = file.listFiles();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41BD7-9D23-4329-A6BA-3F23F0837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294835"/>
            <a:ext cx="1600200" cy="1600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A2EF23-2C11-40A4-B2A1-F98B1EC14E97}"/>
              </a:ext>
            </a:extLst>
          </p:cNvPr>
          <p:cNvSpPr txBox="1">
            <a:spLocks/>
          </p:cNvSpPr>
          <p:nvPr/>
        </p:nvSpPr>
        <p:spPr>
          <a:xfrm>
            <a:off x="192000" y="1151125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noProof="1"/>
              <a:t>Provides methods for quick and easy manipulation of files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9ACED78-EF58-458E-86FB-379C2F9B29BC}"/>
              </a:ext>
            </a:extLst>
          </p:cNvPr>
          <p:cNvSpPr txBox="1">
            <a:spLocks/>
          </p:cNvSpPr>
          <p:nvPr/>
        </p:nvSpPr>
        <p:spPr>
          <a:xfrm>
            <a:off x="190403" y="40344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>
                <a:solidFill>
                  <a:schemeClr val="bg2"/>
                </a:solidFill>
              </a:rPr>
              <a:t>File Class in Java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746EB8-2238-474F-B97E-F1E61F1CE6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27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26D986-B4F1-43DC-8813-963F9E88996F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Print names and sizes </a:t>
            </a:r>
            <a:r>
              <a:rPr lang="en-US" dirty="0"/>
              <a:t>of all files in </a:t>
            </a:r>
            <a:br>
              <a:rPr lang="en-US" dirty="0"/>
            </a:br>
            <a:r>
              <a:rPr lang="en-US" dirty="0"/>
              <a:t>"Files-and-Streams" directory</a:t>
            </a:r>
          </a:p>
          <a:p>
            <a:pPr>
              <a:buClr>
                <a:schemeClr val="tx1"/>
              </a:buClr>
            </a:pPr>
            <a:r>
              <a:rPr lang="en-US" dirty="0"/>
              <a:t>Skip </a:t>
            </a:r>
            <a:r>
              <a:rPr lang="en-US" b="1" dirty="0">
                <a:solidFill>
                  <a:schemeClr val="bg1"/>
                </a:solidFill>
              </a:rPr>
              <a:t>child</a:t>
            </a:r>
            <a:r>
              <a:rPr lang="en-US" dirty="0"/>
              <a:t> directories</a:t>
            </a:r>
            <a:endParaRPr lang="bg-BG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A5B8803-3D4B-49EB-864B-2F435D4D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List Files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B05B2-1A21-46C1-A1B9-A4294DFA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65" y="3095626"/>
            <a:ext cx="6306404" cy="1806891"/>
          </a:xfrm>
          <a:prstGeom prst="roundRect">
            <a:avLst>
              <a:gd name="adj" fmla="val 3946"/>
            </a:avLst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ED5F079-CC75-42B6-929F-B5D7C6D0890B}"/>
              </a:ext>
            </a:extLst>
          </p:cNvPr>
          <p:cNvSpPr txBox="1">
            <a:spLocks/>
          </p:cNvSpPr>
          <p:nvPr/>
        </p:nvSpPr>
        <p:spPr>
          <a:xfrm>
            <a:off x="3020042" y="5138359"/>
            <a:ext cx="5734049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fontAlgn="t"/>
            <a:r>
              <a:rPr lang="en-US" sz="2800" dirty="0">
                <a:solidFill>
                  <a:schemeClr val="tx1"/>
                </a:solidFill>
                <a:effectLst/>
              </a:rPr>
              <a:t>input.txt: [size in bytes]</a:t>
            </a:r>
          </a:p>
          <a:p>
            <a:pPr fontAlgn="t"/>
            <a:r>
              <a:rPr lang="en-US" sz="2800" dirty="0">
                <a:solidFill>
                  <a:schemeClr val="tx1"/>
                </a:solidFill>
                <a:effectLst/>
              </a:rPr>
              <a:t>output.txt: [size in bytes]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C672B-C81E-49E2-9DFC-37B597143FF6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254213A-9446-4D8B-9A10-DC9DAA7EF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469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4792F77-9F74-4D00-89FF-A89B2C5C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List Files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7233C-B3B7-4AA5-AC77-6BBD42E591BD}"/>
              </a:ext>
            </a:extLst>
          </p:cNvPr>
          <p:cNvSpPr txBox="1">
            <a:spLocks/>
          </p:cNvSpPr>
          <p:nvPr/>
        </p:nvSpPr>
        <p:spPr>
          <a:xfrm>
            <a:off x="606000" y="1549132"/>
            <a:ext cx="1062000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rgbClr val="FF0000"/>
                </a:solidFill>
                <a:effectLst/>
              </a:rPr>
              <a:t>if (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file.exists</a:t>
            </a:r>
            <a:r>
              <a:rPr lang="en-GB" sz="2800" dirty="0">
                <a:solidFill>
                  <a:srgbClr val="FF0000"/>
                </a:solidFill>
                <a:effectLst/>
              </a:rPr>
              <a:t>()) {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if (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file.isDirectory</a:t>
            </a:r>
            <a:r>
              <a:rPr lang="en-GB" sz="2800" dirty="0">
                <a:solidFill>
                  <a:srgbClr val="FF0000"/>
                </a:solidFill>
                <a:effectLst/>
              </a:rPr>
              <a:t>()) {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  File[] files = 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file.listFiles</a:t>
            </a:r>
            <a:r>
              <a:rPr lang="en-GB" sz="2800" dirty="0">
                <a:solidFill>
                  <a:srgbClr val="FF0000"/>
                </a:solidFill>
                <a:effectLst/>
              </a:rPr>
              <a:t>();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  for (File f : files) {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    if (!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f.isDirectory</a:t>
            </a:r>
            <a:r>
              <a:rPr lang="en-GB" sz="2800" dirty="0">
                <a:solidFill>
                  <a:srgbClr val="FF0000"/>
                </a:solidFill>
                <a:effectLst/>
              </a:rPr>
              <a:t>()) {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      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System.out.printf</a:t>
            </a:r>
            <a:r>
              <a:rPr lang="en-GB" sz="2800" dirty="0">
                <a:solidFill>
                  <a:srgbClr val="FF0000"/>
                </a:solidFill>
                <a:effectLst/>
              </a:rPr>
              <a:t>("%s: [%s]%n",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					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f.getName</a:t>
            </a:r>
            <a:r>
              <a:rPr lang="en-GB" sz="2800" dirty="0">
                <a:solidFill>
                  <a:srgbClr val="FF0000"/>
                </a:solidFill>
                <a:effectLst/>
              </a:rPr>
              <a:t>(), 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f.length</a:t>
            </a:r>
            <a:r>
              <a:rPr lang="en-GB" sz="2800" dirty="0">
                <a:solidFill>
                  <a:srgbClr val="FF0000"/>
                </a:solidFill>
                <a:effectLst/>
              </a:rPr>
              <a:t>());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    }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  }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}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}</a:t>
            </a:r>
          </a:p>
        </p:txBody>
      </p:sp>
      <p:pic>
        <p:nvPicPr>
          <p:cNvPr id="9218" name="Picture 2" descr="List, Icon, Symbol, Paper, Sign, Flat, Note, Form, Mark">
            <a:extLst>
              <a:ext uri="{FF2B5EF4-FFF2-40B4-BE49-F238E27FC236}">
                <a16:creationId xmlns:a16="http://schemas.microsoft.com/office/drawing/2014/main" id="{5C3D25BD-B86D-43C6-A41A-337E41EB5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03515" y="1944000"/>
            <a:ext cx="1524000" cy="14799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35317B87-73A4-4406-980D-6F6C2F76A6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89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F8E0F8-D472-473A-8779-3DAD15333A7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>
                <a:solidFill>
                  <a:srgbClr val="FF0000"/>
                </a:solidFill>
              </a:rPr>
              <a:t>You are </a:t>
            </a:r>
            <a:r>
              <a:rPr lang="en-US" b="1" dirty="0">
                <a:solidFill>
                  <a:srgbClr val="FF0000"/>
                </a:solidFill>
              </a:rPr>
              <a:t>given</a:t>
            </a:r>
            <a:r>
              <a:rPr lang="en-US" dirty="0">
                <a:solidFill>
                  <a:srgbClr val="FF0000"/>
                </a:solidFill>
              </a:rPr>
              <a:t> a folder named "Files-and-Streams"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List all folder names</a:t>
            </a:r>
            <a:r>
              <a:rPr lang="en-US" dirty="0">
                <a:solidFill>
                  <a:srgbClr val="FF0000"/>
                </a:solidFill>
              </a:rPr>
              <a:t>, starting with the root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Print folder count </a:t>
            </a:r>
            <a:r>
              <a:rPr lang="en-US" dirty="0">
                <a:solidFill>
                  <a:srgbClr val="FF0000"/>
                </a:solidFill>
              </a:rPr>
              <a:t>on the last line (including the root)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653E340-5C1A-44C0-8E22-C669B4C5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Nested Folders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8F1DC9-9864-4591-81A2-4724FC216E17}"/>
              </a:ext>
            </a:extLst>
          </p:cNvPr>
          <p:cNvSpPr txBox="1">
            <a:spLocks/>
          </p:cNvSpPr>
          <p:nvPr/>
        </p:nvSpPr>
        <p:spPr>
          <a:xfrm>
            <a:off x="5155400" y="3395337"/>
            <a:ext cx="3750475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1"/>
                </a:solidFill>
                <a:effectLst/>
              </a:rPr>
              <a:t>…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Streams-and-Files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Serialization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Streams-and-Files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[count] </a:t>
            </a:r>
            <a:r>
              <a:rPr lang="en-US" sz="2800" dirty="0">
                <a:solidFill>
                  <a:schemeClr val="tx1"/>
                </a:solidFill>
                <a:effectLst/>
              </a:rPr>
              <a:t>folders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EEADE-6D34-4475-AECC-E62302DE05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88"/>
          <a:stretch/>
        </p:blipFill>
        <p:spPr>
          <a:xfrm>
            <a:off x="2438401" y="3395337"/>
            <a:ext cx="2223581" cy="2680322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4C72D5-CD78-48C8-8C81-045B96E064DD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30D1FB6-038B-40B3-BFF2-9E768A8041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758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B62EBCD-5AC8-46D1-B861-9092968E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Nested Folders (1)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92C7F2-45A7-4622-8CBF-7F74778584F3}"/>
              </a:ext>
            </a:extLst>
          </p:cNvPr>
          <p:cNvSpPr txBox="1">
            <a:spLocks/>
          </p:cNvSpPr>
          <p:nvPr/>
        </p:nvSpPr>
        <p:spPr>
          <a:xfrm>
            <a:off x="609600" y="1609726"/>
            <a:ext cx="8915400" cy="323432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1"/>
                </a:solidFill>
                <a:effectLst/>
              </a:rPr>
              <a:t>String path = </a:t>
            </a:r>
            <a:r>
              <a:rPr lang="en-GB" sz="2800" dirty="0">
                <a:solidFill>
                  <a:srgbClr val="FF0000"/>
                </a:solidFill>
                <a:effectLst/>
              </a:rPr>
              <a:t>"D:\\Files-and-Streams";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File root = new File(path);</a:t>
            </a:r>
          </a:p>
          <a:p>
            <a:endParaRPr lang="en-GB" sz="2800" dirty="0">
              <a:solidFill>
                <a:schemeClr val="tx1"/>
              </a:solidFill>
              <a:effectLst/>
            </a:endParaRP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Deque&lt;File&gt; dirs = new ArrayDeque&lt;&gt;();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dirs.offer(root);</a:t>
            </a:r>
          </a:p>
          <a:p>
            <a:endParaRPr lang="en-GB" sz="2800" dirty="0">
              <a:solidFill>
                <a:schemeClr val="tx1"/>
              </a:solidFill>
              <a:effectLst/>
            </a:endParaRPr>
          </a:p>
          <a:p>
            <a:r>
              <a:rPr lang="en-GB" sz="2800" i="1" dirty="0">
                <a:solidFill>
                  <a:schemeClr val="accent2"/>
                </a:solidFill>
                <a:effectLst/>
              </a:rPr>
              <a:t>// continue…</a:t>
            </a:r>
          </a:p>
        </p:txBody>
      </p:sp>
      <p:pic>
        <p:nvPicPr>
          <p:cNvPr id="10244" name="Picture 4" descr="Ð ÐµÐ·ÑÐ»ÑÐ°Ñ Ñ Ð¸Ð·Ð¾Ð±ÑÐ°Ð¶ÐµÐ½Ð¸Ðµ Ð·Ð° nested files">
            <a:extLst>
              <a:ext uri="{FF2B5EF4-FFF2-40B4-BE49-F238E27FC236}">
                <a16:creationId xmlns:a16="http://schemas.microsoft.com/office/drawing/2014/main" id="{9BBD9910-59CA-4E27-BBA7-D47A60E4C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1" y="3855964"/>
            <a:ext cx="3223701" cy="2361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0C7B22-C509-4EFE-BDCB-DA9C62C7B1BB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750EAC6-6948-4093-BDC4-E562F284DE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4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– </a:t>
            </a:r>
            <a:r>
              <a:rPr lang="en-GB" dirty="0"/>
              <a:t>Utility Methods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64116" y="2212260"/>
            <a:ext cx="10840496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ArrayDeque&lt;Integer&gt; stack = new ArrayDeque&lt;&gt;();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size = stack.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size()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boolean isEmpty = stack.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isEmpty()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boolean exists = stack.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contains(2)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B65F5AB-CF1E-40E2-BCC1-1AC3343C7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0DDEA078-0185-4D99-8814-C772CF5A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04" y="35560"/>
            <a:ext cx="9577597" cy="1110780"/>
          </a:xfrm>
        </p:spPr>
        <p:txBody>
          <a:bodyPr/>
          <a:lstStyle/>
          <a:p>
            <a:r>
              <a:rPr lang="en-US" dirty="0"/>
              <a:t>Solution: Nested Folders (2)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AEA1F8-7CE4-4A84-8A78-853E3419F8C4}"/>
              </a:ext>
            </a:extLst>
          </p:cNvPr>
          <p:cNvSpPr txBox="1">
            <a:spLocks/>
          </p:cNvSpPr>
          <p:nvPr/>
        </p:nvSpPr>
        <p:spPr>
          <a:xfrm>
            <a:off x="381000" y="1295400"/>
            <a:ext cx="9906000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1"/>
                </a:solidFill>
                <a:effectLst/>
              </a:rPr>
              <a:t>int count = 0;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while (!dirs.isEmpty())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File current = dirs.poll();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File[] nestedFiles = current.listFiles();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for (File nestedFile : nestedFiles)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if (nestedFile.isDirectory())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 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dirs.offer</a:t>
            </a:r>
            <a:r>
              <a:rPr lang="en-GB" sz="2800" dirty="0">
                <a:solidFill>
                  <a:schemeClr val="tx1"/>
                </a:solidFill>
                <a:effectLst/>
              </a:rPr>
              <a:t>(nestedFile);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count++;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System.out.println</a:t>
            </a:r>
            <a:r>
              <a:rPr lang="en-GB" sz="2800" dirty="0">
                <a:solidFill>
                  <a:schemeClr val="tx1"/>
                </a:solidFill>
                <a:effectLst/>
              </a:rPr>
              <a:t>(current.getName());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System.out.println(count + " folders");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A3931A-B7CF-4251-BDDB-5FBC430C90EE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58AA4BA-DCC8-44CD-BCC9-6227B7712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796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Related image">
            <a:extLst>
              <a:ext uri="{FF2B5EF4-FFF2-40B4-BE49-F238E27FC236}">
                <a16:creationId xmlns:a16="http://schemas.microsoft.com/office/drawing/2014/main" id="{FBDD8041-397E-44CB-8367-4E8579D2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66024" y="2286002"/>
            <a:ext cx="710977" cy="7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AF67214-A95A-4664-9B3F-2DE344B34D94}"/>
              </a:ext>
            </a:extLst>
          </p:cNvPr>
          <p:cNvSpPr txBox="1">
            <a:spLocks noChangeArrowheads="1"/>
          </p:cNvSpPr>
          <p:nvPr/>
        </p:nvSpPr>
        <p:spPr>
          <a:xfrm>
            <a:off x="1652276" y="4959000"/>
            <a:ext cx="8938472" cy="941082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dirty="0"/>
              <a:t>Serialization</a:t>
            </a:r>
            <a:endParaRPr lang="bg-BG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8E78FC1-0234-4A05-80F6-9C51C67EACFA}"/>
              </a:ext>
            </a:extLst>
          </p:cNvPr>
          <p:cNvSpPr txBox="1">
            <a:spLocks/>
          </p:cNvSpPr>
          <p:nvPr/>
        </p:nvSpPr>
        <p:spPr>
          <a:xfrm>
            <a:off x="2007765" y="5720082"/>
            <a:ext cx="8938472" cy="688256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Serializing and Deserializing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F74169-AA1C-4C6E-90E8-CF87B3432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1" b="5661"/>
          <a:stretch/>
        </p:blipFill>
        <p:spPr>
          <a:xfrm>
            <a:off x="4419600" y="2132095"/>
            <a:ext cx="1185106" cy="941082"/>
          </a:xfrm>
          <a:prstGeom prst="roundRect">
            <a:avLst>
              <a:gd name="adj" fmla="val 6008"/>
            </a:avLst>
          </a:prstGeom>
          <a:effectLst>
            <a:softEdge rad="127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39EBE6-57F2-4C53-B637-6D187D0FF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78"/>
          <a:stretch/>
        </p:blipFill>
        <p:spPr>
          <a:xfrm>
            <a:off x="6651284" y="2132096"/>
            <a:ext cx="1121116" cy="941081"/>
          </a:xfrm>
          <a:prstGeom prst="roundRect">
            <a:avLst>
              <a:gd name="adj" fmla="val 6796"/>
            </a:avLst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71176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5714A8A5-992F-4E24-9071-C23ABBCF4B7C}"/>
              </a:ext>
            </a:extLst>
          </p:cNvPr>
          <p:cNvSpPr txBox="1">
            <a:spLocks noChangeArrowheads="1"/>
          </p:cNvSpPr>
          <p:nvPr/>
        </p:nvSpPr>
        <p:spPr>
          <a:xfrm>
            <a:off x="177993" y="110570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Save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noProof="1">
                <a:cs typeface="Consolas" panose="020B0609020204030204" pitchFamily="49" charset="0"/>
              </a:rPr>
              <a:t>objects to a file</a:t>
            </a:r>
            <a:endParaRPr lang="en-US" dirty="0"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B0A9A9D-64CB-45AA-99E8-621E7546B8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6396" y="-5080"/>
            <a:ext cx="9577597" cy="1110780"/>
          </a:xfrm>
        </p:spPr>
        <p:txBody>
          <a:bodyPr/>
          <a:lstStyle/>
          <a:p>
            <a:r>
              <a:rPr lang="en-US" dirty="0"/>
              <a:t>Serialization</a:t>
            </a:r>
            <a:endParaRPr lang="bg-BG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BFCCD824-D277-4BED-A260-5A8D5A9F3921}"/>
              </a:ext>
            </a:extLst>
          </p:cNvPr>
          <p:cNvSpPr txBox="1">
            <a:spLocks/>
          </p:cNvSpPr>
          <p:nvPr/>
        </p:nvSpPr>
        <p:spPr>
          <a:xfrm>
            <a:off x="762000" y="1763789"/>
            <a:ext cx="10058402" cy="45269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List&lt;String&gt; names = new ArrayList&lt;&gt;();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Collections.addAll(names, "Mimi", "Gosho");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FileOutputStream fos = new FileOutputStream(path);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ObjectOutputStream oos = 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		new ObjectOutputStream(fos);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oos.writeObject(names);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i="1" dirty="0">
                <a:solidFill>
                  <a:schemeClr val="accent2"/>
                </a:solidFill>
                <a:effectLst/>
              </a:rPr>
              <a:t>// TODO: handle exceptions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9B53E0-6A55-4858-94B9-FC20A24534D1}"/>
              </a:ext>
            </a:extLst>
          </p:cNvPr>
          <p:cNvGrpSpPr/>
          <p:nvPr/>
        </p:nvGrpSpPr>
        <p:grpSpPr>
          <a:xfrm>
            <a:off x="6557007" y="5082195"/>
            <a:ext cx="4198941" cy="1191002"/>
            <a:chOff x="7008391" y="5334000"/>
            <a:chExt cx="4198941" cy="119100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A54BAB-A260-4EBE-A4B2-4A3C9FE53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11" b="5661"/>
            <a:stretch/>
          </p:blipFill>
          <p:spPr>
            <a:xfrm>
              <a:off x="7008391" y="5334000"/>
              <a:ext cx="1499829" cy="1191002"/>
            </a:xfrm>
            <a:prstGeom prst="roundRect">
              <a:avLst>
                <a:gd name="adj" fmla="val 6008"/>
              </a:avLst>
            </a:prstGeom>
            <a:effectLst>
              <a:softEdge rad="127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8B8B30-25C3-4FBE-8096-41255916CF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8"/>
            <a:stretch/>
          </p:blipFill>
          <p:spPr>
            <a:xfrm>
              <a:off x="9788484" y="5334000"/>
              <a:ext cx="1418848" cy="1191002"/>
            </a:xfrm>
            <a:prstGeom prst="roundRect">
              <a:avLst>
                <a:gd name="adj" fmla="val 6796"/>
              </a:avLst>
            </a:prstGeom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3AB55251-161C-4E96-AB03-F1C8CA56D688}"/>
                </a:ext>
              </a:extLst>
            </p:cNvPr>
            <p:cNvSpPr/>
            <p:nvPr/>
          </p:nvSpPr>
          <p:spPr>
            <a:xfrm>
              <a:off x="8662182" y="5757146"/>
              <a:ext cx="843519" cy="344710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12" name="AutoShape 6">
            <a:extLst>
              <a:ext uri="{FF2B5EF4-FFF2-40B4-BE49-F238E27FC236}">
                <a16:creationId xmlns:a16="http://schemas.microsoft.com/office/drawing/2014/main" id="{A8244D9A-CC3E-4792-A6CB-2532DF5BE3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7715" y="3675728"/>
            <a:ext cx="2178233" cy="1012094"/>
          </a:xfrm>
          <a:prstGeom prst="wedgeRoundRectCallout">
            <a:avLst>
              <a:gd name="adj1" fmla="val -63073"/>
              <a:gd name="adj2" fmla="val -5325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 objects to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.ser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23CD4EAC-98C8-4C4B-A8EC-0EB9957E3D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016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FDAAC7A1-C901-43E2-9B71-72D82BEF652E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Load</a:t>
            </a:r>
            <a:r>
              <a:rPr lang="en-US" noProof="1">
                <a:latin typeface="+mj-lt"/>
                <a:cs typeface="Consolas" panose="020B0609020204030204" pitchFamily="49" charset="0"/>
              </a:rPr>
              <a:t> objects from a file</a:t>
            </a:r>
            <a:endParaRPr lang="en-US" dirty="0"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17E91E2-851F-4980-8CDA-8EF8A0600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Deserialization</a:t>
            </a:r>
            <a:endParaRPr lang="bg-BG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338C636-5B63-4290-AB48-E6B77727A108}"/>
              </a:ext>
            </a:extLst>
          </p:cNvPr>
          <p:cNvSpPr txBox="1">
            <a:spLocks/>
          </p:cNvSpPr>
          <p:nvPr/>
        </p:nvSpPr>
        <p:spPr>
          <a:xfrm>
            <a:off x="875474" y="1856924"/>
            <a:ext cx="7938258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FileInputStream fis = 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	new </a:t>
            </a:r>
            <a:r>
              <a:rPr lang="en-US" sz="2800" dirty="0" err="1">
                <a:solidFill>
                  <a:srgbClr val="FF0000"/>
                </a:solidFill>
                <a:effectLst/>
              </a:rPr>
              <a:t>FileInputStream</a:t>
            </a:r>
            <a:r>
              <a:rPr lang="en-US" sz="2800" dirty="0">
                <a:solidFill>
                  <a:schemeClr val="tx1"/>
                </a:solidFill>
                <a:effectLst/>
              </a:rPr>
              <a:t>(path);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ObjectInputStream oos = 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	new </a:t>
            </a:r>
            <a:r>
              <a:rPr lang="en-US" sz="2800" dirty="0">
                <a:solidFill>
                  <a:srgbClr val="FF0000"/>
                </a:solidFill>
                <a:effectLst/>
              </a:rPr>
              <a:t>ObjectInputStream</a:t>
            </a:r>
            <a:r>
              <a:rPr lang="en-US" sz="2800" dirty="0">
                <a:solidFill>
                  <a:schemeClr val="tx1"/>
                </a:solidFill>
                <a:effectLst/>
              </a:rPr>
              <a:t>(fis);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List&lt;String&gt; names = 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	</a:t>
            </a:r>
            <a:r>
              <a:rPr lang="en-US" sz="2800" dirty="0">
                <a:solidFill>
                  <a:srgbClr val="FF0000"/>
                </a:solidFill>
                <a:effectLst/>
              </a:rPr>
              <a:t>(List&lt;String&gt;) </a:t>
            </a:r>
            <a:r>
              <a:rPr lang="en-US" sz="2800" dirty="0">
                <a:solidFill>
                  <a:schemeClr val="tx1"/>
                </a:solidFill>
                <a:effectLst/>
              </a:rPr>
              <a:t>oos</a:t>
            </a:r>
            <a:r>
              <a:rPr lang="en-US" sz="2800" dirty="0">
                <a:solidFill>
                  <a:schemeClr val="bg1"/>
                </a:solidFill>
                <a:effectLst/>
              </a:rPr>
              <a:t>.</a:t>
            </a:r>
            <a:r>
              <a:rPr lang="en-US" sz="2800" dirty="0">
                <a:solidFill>
                  <a:srgbClr val="FF0000"/>
                </a:solidFill>
                <a:effectLst/>
              </a:rPr>
              <a:t>readObject</a:t>
            </a:r>
            <a:r>
              <a:rPr lang="en-US" sz="2800" dirty="0">
                <a:solidFill>
                  <a:schemeClr val="bg1"/>
                </a:solidFill>
                <a:effectLst/>
              </a:rPr>
              <a:t>()</a:t>
            </a:r>
            <a:r>
              <a:rPr lang="en-US" sz="2800" dirty="0">
                <a:solidFill>
                  <a:schemeClr val="tx1"/>
                </a:solidFill>
                <a:effectLst/>
              </a:rPr>
              <a:t>;</a:t>
            </a:r>
          </a:p>
          <a:p>
            <a:endParaRPr lang="en-US" sz="2800" dirty="0">
              <a:solidFill>
                <a:schemeClr val="tx1"/>
              </a:solidFill>
              <a:effectLst/>
            </a:endParaRPr>
          </a:p>
          <a:p>
            <a:r>
              <a:rPr lang="en-US" sz="2800" i="1" dirty="0">
                <a:solidFill>
                  <a:schemeClr val="accent2"/>
                </a:solidFill>
                <a:effectLst/>
              </a:rPr>
              <a:t>// TODO: handle exceptions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093119-00FD-40F3-AAD5-ED70CCB536D7}"/>
              </a:ext>
            </a:extLst>
          </p:cNvPr>
          <p:cNvGrpSpPr/>
          <p:nvPr/>
        </p:nvGrpSpPr>
        <p:grpSpPr>
          <a:xfrm>
            <a:off x="9829801" y="2009221"/>
            <a:ext cx="1486725" cy="3735839"/>
            <a:chOff x="8727638" y="2193295"/>
            <a:chExt cx="1486725" cy="373583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B94683-243C-4D44-B9C3-DC1249314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311" b="5661"/>
            <a:stretch/>
          </p:blipFill>
          <p:spPr>
            <a:xfrm>
              <a:off x="8727639" y="4738132"/>
              <a:ext cx="1486724" cy="1191002"/>
            </a:xfrm>
            <a:prstGeom prst="roundRect">
              <a:avLst>
                <a:gd name="adj" fmla="val 6008"/>
              </a:avLst>
            </a:prstGeom>
            <a:ln w="28575">
              <a:solidFill>
                <a:schemeClr val="tx1"/>
              </a:solidFill>
            </a:ln>
            <a:effectLst>
              <a:softEdge rad="1270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57FA29-2E17-49C4-A0E9-9A25C59DF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778"/>
            <a:stretch/>
          </p:blipFill>
          <p:spPr>
            <a:xfrm>
              <a:off x="8727638" y="2193295"/>
              <a:ext cx="1486724" cy="1055868"/>
            </a:xfrm>
            <a:prstGeom prst="roundRect">
              <a:avLst>
                <a:gd name="adj" fmla="val 6796"/>
              </a:avLst>
            </a:prstGeom>
            <a:ln w="28575">
              <a:solidFill>
                <a:schemeClr val="tx1"/>
              </a:solidFill>
              <a:prstDash val="solid"/>
            </a:ln>
            <a:effectLst>
              <a:softEdge rad="12700"/>
            </a:effec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EA266BB-F0A8-44DA-95C7-0AF959433E34}"/>
                </a:ext>
              </a:extLst>
            </p:cNvPr>
            <p:cNvSpPr/>
            <p:nvPr/>
          </p:nvSpPr>
          <p:spPr>
            <a:xfrm rot="16200000" flipH="1">
              <a:off x="9052010" y="3842966"/>
              <a:ext cx="837980" cy="492159"/>
            </a:xfrm>
            <a:prstGeom prst="rightArrow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12" name="Slide Number">
            <a:extLst>
              <a:ext uri="{FF2B5EF4-FFF2-40B4-BE49-F238E27FC236}">
                <a16:creationId xmlns:a16="http://schemas.microsoft.com/office/drawing/2014/main" id="{6261B3C3-CFEA-4C53-835E-565DCC4D8A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919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AED18FF9-35D1-44F6-9233-F2E23F73F67C}"/>
              </a:ext>
            </a:extLst>
          </p:cNvPr>
          <p:cNvSpPr txBox="1">
            <a:spLocks noChangeArrowheads="1"/>
          </p:cNvSpPr>
          <p:nvPr/>
        </p:nvSpPr>
        <p:spPr>
          <a:xfrm>
            <a:off x="156808" y="1100126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noProof="1">
                <a:latin typeface="+mj-lt"/>
              </a:rPr>
              <a:t>Custom objects should </a:t>
            </a:r>
            <a:r>
              <a:rPr lang="en-US" b="1" noProof="1">
                <a:solidFill>
                  <a:schemeClr val="bg1"/>
                </a:solidFill>
                <a:latin typeface="+mj-lt"/>
              </a:rPr>
              <a:t>implement</a:t>
            </a:r>
            <a:r>
              <a:rPr lang="en-US" noProof="1">
                <a:latin typeface="+mj-lt"/>
              </a:rPr>
              <a:t> the</a:t>
            </a:r>
            <a:r>
              <a:rPr lang="en-US" b="1" noProof="1">
                <a:latin typeface="+mj-lt"/>
              </a:rPr>
              <a:t> </a:t>
            </a:r>
            <a:r>
              <a:rPr lang="en-US" b="1" noProof="1">
                <a:solidFill>
                  <a:schemeClr val="bg1"/>
                </a:solidFill>
                <a:latin typeface="+mj-lt"/>
              </a:rPr>
              <a:t>Serializable</a:t>
            </a:r>
            <a:r>
              <a:rPr lang="en-US" b="1" noProof="1">
                <a:latin typeface="+mj-lt"/>
              </a:rPr>
              <a:t> </a:t>
            </a:r>
            <a:r>
              <a:rPr lang="en-US" noProof="1">
                <a:latin typeface="+mj-lt"/>
              </a:rPr>
              <a:t>interface</a:t>
            </a:r>
            <a:endParaRPr lang="en-US" dirty="0"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E66FE9E-B141-49DC-947C-3AFC37464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5211" y="-10655"/>
            <a:ext cx="9577597" cy="1110780"/>
          </a:xfrm>
        </p:spPr>
        <p:txBody>
          <a:bodyPr/>
          <a:lstStyle/>
          <a:p>
            <a:r>
              <a:rPr lang="en-US" dirty="0"/>
              <a:t>Serialization of Custom Objects</a:t>
            </a:r>
            <a:endParaRPr lang="bg-BG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79EA113A-0C66-4B57-A8DA-62CE2A1F48AC}"/>
              </a:ext>
            </a:extLst>
          </p:cNvPr>
          <p:cNvSpPr txBox="1">
            <a:spLocks/>
          </p:cNvSpPr>
          <p:nvPr/>
        </p:nvSpPr>
        <p:spPr>
          <a:xfrm>
            <a:off x="762000" y="1989000"/>
            <a:ext cx="9069000" cy="339344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400" dirty="0">
                <a:solidFill>
                  <a:schemeClr val="tx1"/>
                </a:solidFill>
                <a:effectLst/>
              </a:rPr>
              <a:t>class Cube </a:t>
            </a:r>
            <a:r>
              <a:rPr lang="en-GB" sz="3400" dirty="0">
                <a:solidFill>
                  <a:srgbClr val="FF0000"/>
                </a:solidFill>
                <a:effectLst/>
              </a:rPr>
              <a:t>implements Serializable </a:t>
            </a:r>
            <a:r>
              <a:rPr lang="en-GB" sz="34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String color;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double width;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double height;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double depth;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8" name="Picture 2" descr="Image result for object icon">
            <a:extLst>
              <a:ext uri="{FF2B5EF4-FFF2-40B4-BE49-F238E27FC236}">
                <a16:creationId xmlns:a16="http://schemas.microsoft.com/office/drawing/2014/main" id="{9523CD03-B5F1-45F8-935F-140A1AEE7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744" y="3594651"/>
            <a:ext cx="1787793" cy="1787793"/>
          </a:xfrm>
          <a:prstGeom prst="roundRect">
            <a:avLst>
              <a:gd name="adj" fmla="val 3329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06E96EE0-27BF-4751-BEE7-171CC9DEC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50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CD7471-7E24-4B81-B6DF-4E27CC40BCB0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</a:t>
            </a:r>
            <a:r>
              <a:rPr lang="en-US" b="1" dirty="0">
                <a:solidFill>
                  <a:srgbClr val="FF0000"/>
                </a:solidFill>
              </a:rPr>
              <a:t>Cube class </a:t>
            </a:r>
            <a:r>
              <a:rPr lang="en-US" dirty="0"/>
              <a:t>with color, width, height and depth</a:t>
            </a:r>
          </a:p>
          <a:p>
            <a:r>
              <a:rPr lang="en-US" dirty="0"/>
              <a:t>Create a cube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color: "green", w: 15.3, h: 12.4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d: 3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5D8CED4-2FB8-46E0-93BD-5A082902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Serialize Custom Object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36F58C-BB69-498E-854D-CAB72A6779A9}"/>
              </a:ext>
            </a:extLst>
          </p:cNvPr>
          <p:cNvGrpSpPr/>
          <p:nvPr/>
        </p:nvGrpSpPr>
        <p:grpSpPr>
          <a:xfrm>
            <a:off x="990600" y="3124200"/>
            <a:ext cx="8001000" cy="2819400"/>
            <a:chOff x="455612" y="3505200"/>
            <a:chExt cx="8001000" cy="281940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3818117-00B3-4AED-8C5B-1D624710477B}"/>
                </a:ext>
              </a:extLst>
            </p:cNvPr>
            <p:cNvSpPr/>
            <p:nvPr/>
          </p:nvSpPr>
          <p:spPr>
            <a:xfrm>
              <a:off x="5878407" y="3781196"/>
              <a:ext cx="2578205" cy="2306683"/>
            </a:xfrm>
            <a:prstGeom prst="roundRect">
              <a:avLst>
                <a:gd name="adj" fmla="val 5385"/>
              </a:avLst>
            </a:prstGeom>
            <a:solidFill>
              <a:schemeClr val="tx1">
                <a:alpha val="25098"/>
              </a:schemeClr>
            </a:solidFill>
            <a:ln w="571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686AE2-CA24-47E8-881F-83EEF9B01D32}"/>
                </a:ext>
              </a:extLst>
            </p:cNvPr>
            <p:cNvGrpSpPr/>
            <p:nvPr/>
          </p:nvGrpSpPr>
          <p:grpSpPr>
            <a:xfrm>
              <a:off x="455612" y="3505200"/>
              <a:ext cx="7411584" cy="2819400"/>
              <a:chOff x="455612" y="3505200"/>
              <a:chExt cx="7411584" cy="2819400"/>
            </a:xfrm>
          </p:grpSpPr>
          <p:pic>
            <p:nvPicPr>
              <p:cNvPr id="10" name="Picture 2" descr="Image result for object icon">
                <a:extLst>
                  <a:ext uri="{FF2B5EF4-FFF2-40B4-BE49-F238E27FC236}">
                    <a16:creationId xmlns:a16="http://schemas.microsoft.com/office/drawing/2014/main" id="{5EB4F250-A1E1-4852-BD53-EB1D511D0E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5612" y="3505200"/>
                <a:ext cx="2819400" cy="2819400"/>
              </a:xfrm>
              <a:prstGeom prst="roundRect">
                <a:avLst>
                  <a:gd name="adj" fmla="val 3329"/>
                </a:avLst>
              </a:prstGeom>
              <a:noFill/>
              <a:effectLst>
                <a:softEdge rad="127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7FBB9CB-F244-49AE-81AE-3B1E5F94C8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778"/>
              <a:stretch/>
            </p:blipFill>
            <p:spPr>
              <a:xfrm>
                <a:off x="6467821" y="4370908"/>
                <a:ext cx="1399375" cy="1174656"/>
              </a:xfrm>
              <a:prstGeom prst="roundRect">
                <a:avLst>
                  <a:gd name="adj" fmla="val 6796"/>
                </a:avLst>
              </a:prstGeom>
              <a:effectLst>
                <a:softEdge rad="12700"/>
              </a:effectLst>
            </p:spPr>
          </p:pic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568403BF-6BC0-4045-93C4-8B018AB18585}"/>
                  </a:ext>
                </a:extLst>
              </p:cNvPr>
              <p:cNvSpPr/>
              <p:nvPr/>
            </p:nvSpPr>
            <p:spPr>
              <a:xfrm rot="10800000" flipH="1">
                <a:off x="3897269" y="4582341"/>
                <a:ext cx="1282680" cy="751789"/>
              </a:xfrm>
              <a:prstGeom prst="rightArrow">
                <a:avLst/>
              </a:prstGeom>
              <a:solidFill>
                <a:schemeClr val="tx1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982E37-91F4-416C-96CF-0C52B7B8AADD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50819901-FA39-4568-B1B1-1069F511B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38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4CA83936-0117-4863-A516-4ED25644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Serialize Custom Object (1)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DF5719-F671-486B-BF55-CE2CD58F0CE4}"/>
              </a:ext>
            </a:extLst>
          </p:cNvPr>
          <p:cNvSpPr txBox="1">
            <a:spLocks/>
          </p:cNvSpPr>
          <p:nvPr/>
        </p:nvSpPr>
        <p:spPr>
          <a:xfrm>
            <a:off x="381000" y="1882664"/>
            <a:ext cx="8986200" cy="33574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400" dirty="0">
                <a:solidFill>
                  <a:schemeClr val="tx1"/>
                </a:solidFill>
                <a:effectLst/>
              </a:rPr>
              <a:t>class Cube implements Serializable {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String color;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double width;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double height;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  double depth;</a:t>
            </a:r>
          </a:p>
          <a:p>
            <a:r>
              <a:rPr lang="en-GB" sz="3400" dirty="0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2" descr="Image result for object icon">
            <a:extLst>
              <a:ext uri="{FF2B5EF4-FFF2-40B4-BE49-F238E27FC236}">
                <a16:creationId xmlns:a16="http://schemas.microsoft.com/office/drawing/2014/main" id="{7E08AB4F-BCE6-4350-8DE6-629788F9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973" y="3285037"/>
            <a:ext cx="1955057" cy="1955057"/>
          </a:xfrm>
          <a:prstGeom prst="roundRect">
            <a:avLst>
              <a:gd name="adj" fmla="val 3329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823E98-BB20-4FE2-8F49-DF502C15C447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95A4DCC-342C-4238-ABDC-13BE70FFA8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412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8C919F-E3C7-4676-A36B-58E29F578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Serialize Custom Object (2)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768744B-7D4B-41D4-B351-4A65F2A8F465}"/>
              </a:ext>
            </a:extLst>
          </p:cNvPr>
          <p:cNvSpPr txBox="1">
            <a:spLocks/>
          </p:cNvSpPr>
          <p:nvPr/>
        </p:nvSpPr>
        <p:spPr>
          <a:xfrm>
            <a:off x="704850" y="1350176"/>
            <a:ext cx="11096624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i="1" dirty="0">
                <a:solidFill>
                  <a:schemeClr val="accent2"/>
                </a:solidFill>
                <a:effectLst/>
              </a:rPr>
              <a:t>//TODO: Create Cube object</a:t>
            </a:r>
          </a:p>
          <a:p>
            <a:endParaRPr lang="en-GB" sz="2800" dirty="0">
              <a:solidFill>
                <a:schemeClr val="tx1"/>
              </a:solidFill>
              <a:effectLst/>
            </a:endParaRP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String path = "D:\\save.ser";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try (</a:t>
            </a:r>
            <a:r>
              <a:rPr lang="en-GB" sz="2800" dirty="0">
                <a:solidFill>
                  <a:srgbClr val="FF0000"/>
                </a:solidFill>
                <a:effectLst/>
              </a:rPr>
              <a:t>ObjectOutputStream</a:t>
            </a:r>
            <a:r>
              <a:rPr lang="en-GB" sz="2800" dirty="0">
                <a:solidFill>
                  <a:schemeClr val="tx1"/>
                </a:solidFill>
                <a:effectLst/>
              </a:rPr>
              <a:t>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oos</a:t>
            </a:r>
            <a:r>
              <a:rPr lang="en-GB" sz="2800" dirty="0">
                <a:solidFill>
                  <a:schemeClr val="tx1"/>
                </a:solidFill>
                <a:effectLst/>
              </a:rPr>
              <a:t> = new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ObjectOutputStream</a:t>
            </a:r>
            <a:r>
              <a:rPr lang="en-GB" sz="2800" dirty="0">
                <a:solidFill>
                  <a:schemeClr val="tx1"/>
                </a:solidFill>
                <a:effectLst/>
              </a:rPr>
              <a:t>(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			new </a:t>
            </a:r>
            <a:r>
              <a:rPr lang="en-GB" sz="2800" dirty="0">
                <a:solidFill>
                  <a:srgbClr val="FF0000"/>
                </a:solidFill>
                <a:effectLst/>
              </a:rPr>
              <a:t>FileOutputStream</a:t>
            </a:r>
            <a:r>
              <a:rPr lang="en-GB" sz="2800" dirty="0">
                <a:solidFill>
                  <a:schemeClr val="tx1"/>
                </a:solidFill>
                <a:effectLst/>
              </a:rPr>
              <a:t>(path)))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oos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.writeObject</a:t>
            </a:r>
            <a:r>
              <a:rPr lang="en-GB" sz="2800" dirty="0">
                <a:solidFill>
                  <a:schemeClr val="bg1"/>
                </a:solidFill>
                <a:effectLst/>
              </a:rPr>
              <a:t>(</a:t>
            </a:r>
            <a:r>
              <a:rPr lang="en-GB" sz="2800" dirty="0">
                <a:solidFill>
                  <a:schemeClr val="tx1"/>
                </a:solidFill>
                <a:effectLst/>
              </a:rPr>
              <a:t>cube</a:t>
            </a:r>
            <a:r>
              <a:rPr lang="en-GB" sz="2800" dirty="0">
                <a:solidFill>
                  <a:schemeClr val="bg1"/>
                </a:solidFill>
                <a:effectLst/>
              </a:rPr>
              <a:t>)</a:t>
            </a:r>
            <a:r>
              <a:rPr lang="en-GB" sz="28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 catch (IOException e)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e.printStackTrace</a:t>
            </a:r>
            <a:r>
              <a:rPr lang="en-GB" sz="2800" dirty="0"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9EBA14-2580-4F73-88BD-BF0B5BB3C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78"/>
          <a:stretch/>
        </p:blipFill>
        <p:spPr>
          <a:xfrm>
            <a:off x="10754477" y="5566432"/>
            <a:ext cx="998553" cy="838200"/>
          </a:xfrm>
          <a:prstGeom prst="roundRect">
            <a:avLst>
              <a:gd name="adj" fmla="val 6796"/>
            </a:avLst>
          </a:prstGeom>
          <a:effectLst>
            <a:softEdge rad="127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49614D-685A-4469-9175-CB8F7EACD2BE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https://judge.softuni.bg/Contests/1493/Streams-Files-And-Directories-Lab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2FFFFB5-E8F2-47C1-84A1-44F7542F3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71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7806" y="1724211"/>
            <a:ext cx="8065426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599" b="1" dirty="0">
                <a:solidFill>
                  <a:schemeClr val="bg1"/>
                </a:solidFill>
              </a:rPr>
              <a:t>Streams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dirty="0">
                <a:solidFill>
                  <a:schemeClr val="bg2"/>
                </a:solidFill>
              </a:rPr>
              <a:t>are used to </a:t>
            </a:r>
            <a:r>
              <a:rPr lang="en-US" sz="3599" b="1" dirty="0">
                <a:solidFill>
                  <a:schemeClr val="bg1"/>
                </a:solidFill>
              </a:rPr>
              <a:t>transfer data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599" b="1" dirty="0">
                <a:solidFill>
                  <a:schemeClr val="bg1"/>
                </a:solidFill>
              </a:rPr>
              <a:t>Two</a:t>
            </a:r>
            <a:r>
              <a:rPr lang="en-US" sz="3599" dirty="0">
                <a:solidFill>
                  <a:schemeClr val="bg2"/>
                </a:solidFill>
              </a:rPr>
              <a:t> main </a:t>
            </a:r>
            <a:r>
              <a:rPr lang="en-US" sz="3599" b="1" dirty="0">
                <a:solidFill>
                  <a:schemeClr val="bg1"/>
                </a:solidFill>
              </a:rPr>
              <a:t>types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dirty="0">
                <a:solidFill>
                  <a:schemeClr val="bg2"/>
                </a:solidFill>
              </a:rPr>
              <a:t>of streams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399" b="1" dirty="0">
                <a:solidFill>
                  <a:schemeClr val="bg1"/>
                </a:solidFill>
              </a:rPr>
              <a:t>Input</a:t>
            </a:r>
            <a:r>
              <a:rPr lang="en-US" sz="3399" dirty="0">
                <a:solidFill>
                  <a:schemeClr val="bg2"/>
                </a:solidFill>
              </a:rPr>
              <a:t> Streams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399" b="1" dirty="0">
                <a:solidFill>
                  <a:schemeClr val="bg1"/>
                </a:solidFill>
              </a:rPr>
              <a:t>Output</a:t>
            </a:r>
            <a:r>
              <a:rPr lang="en-US" sz="3399" dirty="0">
                <a:solidFill>
                  <a:schemeClr val="bg2"/>
                </a:solidFill>
              </a:rPr>
              <a:t> Streams</a:t>
            </a:r>
            <a:endParaRPr lang="en-US" sz="3599" dirty="0">
              <a:solidFill>
                <a:schemeClr val="bg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599" b="1" dirty="0">
                <a:solidFill>
                  <a:schemeClr val="bg1"/>
                </a:solidFill>
              </a:rPr>
              <a:t>Buffered</a:t>
            </a:r>
            <a:r>
              <a:rPr lang="en-US" sz="3599" dirty="0">
                <a:solidFill>
                  <a:schemeClr val="bg2"/>
                </a:solidFill>
              </a:rPr>
              <a:t> streams boost </a:t>
            </a:r>
            <a:r>
              <a:rPr lang="en-US" sz="3599" b="1" dirty="0">
                <a:solidFill>
                  <a:schemeClr val="bg1"/>
                </a:solidFill>
              </a:rPr>
              <a:t>performance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599" dirty="0">
                <a:solidFill>
                  <a:schemeClr val="bg2"/>
                </a:solidFill>
              </a:rPr>
              <a:t>Streams </a:t>
            </a:r>
            <a:r>
              <a:rPr lang="en-US" sz="3599" b="1" dirty="0">
                <a:solidFill>
                  <a:schemeClr val="bg1"/>
                </a:solidFill>
              </a:rPr>
              <a:t>can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b="1" dirty="0">
                <a:solidFill>
                  <a:schemeClr val="bg1"/>
                </a:solidFill>
              </a:rPr>
              <a:t>be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b="1" dirty="0">
                <a:solidFill>
                  <a:schemeClr val="bg1"/>
                </a:solidFill>
              </a:rPr>
              <a:t>chained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b="1" dirty="0">
                <a:solidFill>
                  <a:schemeClr val="bg1"/>
                </a:solidFill>
              </a:rPr>
              <a:t>together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</a:pPr>
            <a:r>
              <a:rPr lang="en-US" sz="3599" dirty="0">
                <a:solidFill>
                  <a:schemeClr val="bg2"/>
                </a:solidFill>
              </a:rPr>
              <a:t>You can </a:t>
            </a:r>
            <a:r>
              <a:rPr lang="en-US" sz="3599" b="1" dirty="0">
                <a:solidFill>
                  <a:schemeClr val="bg1"/>
                </a:solidFill>
              </a:rPr>
              <a:t>save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b="1" dirty="0">
                <a:solidFill>
                  <a:schemeClr val="bg1"/>
                </a:solidFill>
              </a:rPr>
              <a:t>objects</a:t>
            </a:r>
            <a:r>
              <a:rPr lang="en-US" sz="3599" dirty="0">
                <a:solidFill>
                  <a:schemeClr val="bg1"/>
                </a:solidFill>
              </a:rPr>
              <a:t> </a:t>
            </a:r>
            <a:r>
              <a:rPr lang="en-US" sz="3599" dirty="0">
                <a:solidFill>
                  <a:schemeClr val="bg2"/>
                </a:solidFill>
              </a:rPr>
              <a:t>state into a file</a:t>
            </a:r>
          </a:p>
          <a:p>
            <a:pPr>
              <a:lnSpc>
                <a:spcPct val="100000"/>
              </a:lnSpc>
            </a:pPr>
            <a:endParaRPr lang="en-US" sz="3199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6F230519-8261-4EE4-AEFD-B3A374B6A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23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Functions and Lambda Expressions</a:t>
            </a:r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Programming </a:t>
            </a:r>
            <a:endParaRPr lang="bg-B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B6D8E9-20A6-494B-8D4C-26E5AC7D8D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43" y="2628116"/>
            <a:ext cx="1900532" cy="1900532"/>
          </a:xfrm>
          <a:prstGeom prst="rect">
            <a:avLst/>
          </a:prstGeom>
        </p:spPr>
      </p:pic>
      <p:sp>
        <p:nvSpPr>
          <p:cNvPr id="21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5441" y="5909744"/>
            <a:ext cx="2951518" cy="39554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5441" y="6334540"/>
            <a:ext cx="2951518" cy="363232"/>
          </a:xfrm>
        </p:spPr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735" y="4867792"/>
            <a:ext cx="2951518" cy="52481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735" y="5361047"/>
            <a:ext cx="2951518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11435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 txBox="1">
            <a:spLocks/>
          </p:cNvSpPr>
          <p:nvPr/>
        </p:nvSpPr>
        <p:spPr>
          <a:xfrm>
            <a:off x="8839200" y="3810000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0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8839200" y="3810000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1</a:t>
            </a:r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8839200" y="3805561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2</a:t>
            </a: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2425796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5</a:t>
            </a:r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8839200" y="3810000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3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2425796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2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2419986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10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2419986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5</a:t>
            </a: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2425796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15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1584" y="25761"/>
            <a:ext cx="9577597" cy="1110780"/>
          </a:xfrm>
        </p:spPr>
        <p:txBody>
          <a:bodyPr/>
          <a:lstStyle/>
          <a:p>
            <a:r>
              <a:rPr lang="en-US" dirty="0"/>
              <a:t>Stack </a:t>
            </a:r>
            <a:r>
              <a:rPr lang="en-US" dirty="0">
                <a:cs typeface="Consolas" panose="020B0609020204030204" pitchFamily="49" charset="0"/>
              </a:rPr>
              <a:t>–</a:t>
            </a:r>
            <a:r>
              <a:rPr lang="en-US" dirty="0"/>
              <a:t> Overview of All Operations</a:t>
            </a:r>
            <a:r>
              <a:rPr lang="bg-BG" dirty="0"/>
              <a:t> </a:t>
            </a:r>
            <a:r>
              <a:rPr lang="en-US" dirty="0"/>
              <a:t> </a:t>
            </a: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6944676" y="3891280"/>
            <a:ext cx="1981200" cy="52832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77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defTabSz="1218987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size():</a:t>
            </a:r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5292521" y="4217727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5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2438401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-7</a:t>
            </a:r>
          </a:p>
        </p:txBody>
      </p:sp>
      <p:sp>
        <p:nvSpPr>
          <p:cNvPr id="19" name="Text Placeholder 7"/>
          <p:cNvSpPr txBox="1">
            <a:spLocks/>
          </p:cNvSpPr>
          <p:nvPr/>
        </p:nvSpPr>
        <p:spPr>
          <a:xfrm>
            <a:off x="8839200" y="3810000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4</a:t>
            </a:r>
          </a:p>
        </p:txBody>
      </p:sp>
      <p:sp>
        <p:nvSpPr>
          <p:cNvPr id="20" name="Text Placeholder 7"/>
          <p:cNvSpPr txBox="1">
            <a:spLocks/>
          </p:cNvSpPr>
          <p:nvPr/>
        </p:nvSpPr>
        <p:spPr>
          <a:xfrm>
            <a:off x="8839200" y="3810000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5</a:t>
            </a:r>
          </a:p>
        </p:txBody>
      </p:sp>
      <p:sp>
        <p:nvSpPr>
          <p:cNvPr id="21" name="Text Placeholder 7"/>
          <p:cNvSpPr txBox="1">
            <a:spLocks/>
          </p:cNvSpPr>
          <p:nvPr/>
        </p:nvSpPr>
        <p:spPr>
          <a:xfrm>
            <a:off x="2438401" y="1981200"/>
            <a:ext cx="1612805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132</a:t>
            </a:r>
          </a:p>
        </p:txBody>
      </p:sp>
      <p:sp>
        <p:nvSpPr>
          <p:cNvPr id="23" name="Title 3"/>
          <p:cNvSpPr txBox="1">
            <a:spLocks/>
          </p:cNvSpPr>
          <p:nvPr/>
        </p:nvSpPr>
        <p:spPr>
          <a:xfrm>
            <a:off x="1972401" y="2971801"/>
            <a:ext cx="2078805" cy="70305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defTabSz="1218987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Title 3"/>
          <p:cNvSpPr txBox="1">
            <a:spLocks/>
          </p:cNvSpPr>
          <p:nvPr/>
        </p:nvSpPr>
        <p:spPr>
          <a:xfrm>
            <a:off x="1972401" y="3891281"/>
            <a:ext cx="2078805" cy="70305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defTabSz="1218987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pop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1972400" y="4953001"/>
            <a:ext cx="2218600" cy="70305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defTabSz="1218987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</a:t>
            </a:r>
            <a:r>
              <a:rPr lang="bg-BG" sz="32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13871" y="2514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Stack&lt;Integer&gt;</a:t>
            </a: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5180011" y="2496282"/>
            <a:ext cx="1828801" cy="36370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4E37C189-6A02-4377-91D8-C8A72D817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19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2777E-7 1.76266E-6 L 0.11777 1.76266E-6 C 0.16975 1.76266E-6 0.23554 0.1374 0.23554 0.25052 L 0.23554 0.50382 " pathEditMode="relative" rAng="0" ptsTypes="FfFF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7" y="2519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2777E-7 -0.00023 L 0.11777 -0.00023 C 0.16962 -0.00023 0.23554 0.11265 0.23554 0.20564 L 0.23554 0.41499 " pathEditMode="relative" rAng="0" ptsTypes="FfFF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7" y="2074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752E-6 1.76266E-6 L 0.11751 1.76266E-6 C 0.16936 1.76266E-6 0.23502 0.08813 0.23502 0.161 L 0.23502 0.32616 " pathEditMode="relative" rAng="0" ptsTypes="FfFF">
                                      <p:cBhvr>
                                        <p:cTn id="5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1" y="1630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38 0.00416 L 0.3382 0.00416 C 0.29208 0.00416 0.23502 0.09276 0.23502 0.1647 L 0.23502 0.32616 " pathEditMode="relative" rAng="0" ptsTypes="FfFF">
                                      <p:cBhvr>
                                        <p:cTn id="69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8" y="1610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752E-6 1.76266E-6 L 0.11751 1.76266E-6 C 0.16936 1.76266E-6 0.23502 0.08813 0.23502 0.1603 L 0.23502 0.32616 " pathEditMode="relative" rAng="0" ptsTypes="FfFF">
                                      <p:cBhvr>
                                        <p:cTn id="9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1" y="16308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500"/>
                            </p:stCondLst>
                            <p:childTnLst>
                              <p:par>
                                <p:cTn id="105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0.00023 L -0.00026 -0.16054 C -0.00026 -0.23248 0.05693 -0.32154 0.10305 -0.32154 L 0.20623 -0.32154 " pathEditMode="relative" rAng="-5400000" ptsTypes="FfFF">
                                      <p:cBhvr>
                                        <p:cTn id="1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31" y="-160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125 0.00439 L 0.33846 0.00439 C 0.29221 0.00439 0.23502 0.09183 0.23502 0.164 L 0.23502 0.32616 " pathEditMode="relative" rAng="0" ptsTypes="FfFF">
                                      <p:cBhvr>
                                        <p:cTn id="129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8" y="16077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11686 -0.00023 C 0.16845 -0.00023 0.23385 0.08744 0.23385 0.15984 L 0.23385 0.32593 " pathEditMode="relative" rAng="0" ptsTypes="FfFF">
                                      <p:cBhvr>
                                        <p:cTn id="15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9" y="16308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500"/>
                            </p:stCondLst>
                            <p:childTnLst>
                              <p:par>
                                <p:cTn id="177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752E-6 1.76266E-6 L 0.11751 1.76266E-6 C 0.16936 1.76266E-6 0.23502 0.06384 0.23502 0.11658 L 0.23502 0.23733 " pathEditMode="relative" rAng="0" ptsTypes="FfFF">
                                      <p:cBhvr>
                                        <p:cTn id="1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51" y="11867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10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1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L 0.11686 -0.00023 C 0.16845 -0.00023 0.23398 0.03932 0.23398 0.07217 L 0.23398 0.14851 " pathEditMode="relative" rAng="0" ptsTypes="FfFF">
                                      <p:cBhvr>
                                        <p:cTn id="19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9" y="7425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500"/>
                            </p:stCondLst>
                            <p:childTnLst>
                              <p:par>
                                <p:cTn id="207" presetID="10" presetClass="exit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5" grpId="0" animBg="1"/>
      <p:bldP spid="15" grpId="1" animBg="1"/>
      <p:bldP spid="15" grpId="2" animBg="1"/>
      <p:bldP spid="15" grpId="3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7" grpId="0" animBg="1"/>
      <p:bldP spid="7" grpId="1" animBg="1"/>
      <p:bldP spid="16" grpId="0" animBg="1"/>
      <p:bldP spid="16" grpId="1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3" grpId="0"/>
      <p:bldP spid="23" grpId="1"/>
      <p:bldP spid="23" grpId="2"/>
      <p:bldP spid="23" grpId="3"/>
      <p:bldP spid="23" grpId="4"/>
      <p:bldP spid="23" grpId="5"/>
      <p:bldP spid="23" grpId="6"/>
      <p:bldP spid="23" grpId="7"/>
      <p:bldP spid="23" grpId="8"/>
      <p:bldP spid="23" grpId="9"/>
      <p:bldP spid="23" grpId="10"/>
      <p:bldP spid="23" grpId="11"/>
      <p:bldP spid="23" grpId="12"/>
      <p:bldP spid="23" grpId="13"/>
      <p:bldP spid="24" grpId="0"/>
      <p:bldP spid="24" grpId="1"/>
      <p:bldP spid="24" grpId="2"/>
      <p:bldP spid="24" grpId="3"/>
      <p:bldP spid="25" grpId="0"/>
      <p:bldP spid="25" grpId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Lambda Expressions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What Is a </a:t>
            </a:r>
            <a:r>
              <a:rPr lang="en-US" sz="3200" dirty="0">
                <a:solidFill>
                  <a:srgbClr val="234465"/>
                </a:solidFill>
              </a:rPr>
              <a:t>Function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</a:rPr>
              <a:t>?</a:t>
            </a:r>
          </a:p>
          <a:p>
            <a:pPr marL="761946" lvl="1" indent="-457200" defTabSz="895350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rgbClr val="FF0000"/>
                </a:solidFill>
              </a:rPr>
              <a:t>Function&lt;T,R&gt;</a:t>
            </a:r>
          </a:p>
          <a:p>
            <a:pPr marL="444500" indent="-444500" defTabSz="895350">
              <a:lnSpc>
                <a:spcPct val="100000"/>
              </a:lnSpc>
              <a:buFontTx/>
              <a:buAutoNum type="arabicPeriod"/>
            </a:pPr>
            <a:r>
              <a:rPr lang="en-US" sz="3200" dirty="0"/>
              <a:t>Other Function Types</a:t>
            </a:r>
            <a:endParaRPr lang="bg-BG" sz="3200" dirty="0"/>
          </a:p>
          <a:p>
            <a:pPr marL="761946" lvl="1" indent="-457200" defTabSz="895350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rgbClr val="FF0000"/>
                </a:solidFill>
              </a:rPr>
              <a:t>Consumer&lt;T&gt;</a:t>
            </a:r>
          </a:p>
          <a:p>
            <a:pPr marL="761946" lvl="1" indent="-457200" defTabSz="895350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rgbClr val="FF0000"/>
                </a:solidFill>
              </a:rPr>
              <a:t>Supplier&lt;T&gt;</a:t>
            </a:r>
          </a:p>
          <a:p>
            <a:pPr marL="761946" lvl="1" indent="-457200" defTabSz="895350">
              <a:lnSpc>
                <a:spcPct val="100000"/>
              </a:lnSpc>
              <a:buClr>
                <a:schemeClr val="tx1"/>
              </a:buClr>
            </a:pPr>
            <a:r>
              <a:rPr lang="en-US" sz="3000" b="1" dirty="0">
                <a:solidFill>
                  <a:srgbClr val="FF0000"/>
                </a:solidFill>
              </a:rPr>
              <a:t>Predicate&lt;T&gt;</a:t>
            </a:r>
          </a:p>
          <a:p>
            <a:pPr marL="343157" indent="-514350" defTabSz="895350">
              <a:lnSpc>
                <a:spcPct val="1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3200" b="1" noProof="1">
                <a:solidFill>
                  <a:srgbClr val="FF0000"/>
                </a:solidFill>
              </a:rPr>
              <a:t>BiFunction&lt;T</a:t>
            </a:r>
            <a:r>
              <a:rPr lang="en-US" sz="3200" b="1" dirty="0">
                <a:solidFill>
                  <a:srgbClr val="FF0000"/>
                </a:solidFill>
              </a:rPr>
              <a:t>, U, R&gt;</a:t>
            </a:r>
          </a:p>
          <a:p>
            <a:pPr marL="933139" lvl="1" indent="-457200" defTabSz="895350">
              <a:lnSpc>
                <a:spcPct val="100000"/>
              </a:lnSpc>
            </a:pPr>
            <a:r>
              <a:rPr lang="en-US" sz="3200" dirty="0"/>
              <a:t>Passing Functions to Methods</a:t>
            </a:r>
            <a:endParaRPr lang="bg-BG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2AE7DD5-9AA1-47A1-B0E6-B541BE2CB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95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971C979-0993-4271-BB2D-1F99763CDB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200" y="867744"/>
            <a:ext cx="3657600" cy="35518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D302D4-6D06-43BB-911E-D2B92E8AED5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</a:p>
        </p:txBody>
      </p:sp>
    </p:spTree>
    <p:extLst>
      <p:ext uri="{BB962C8B-B14F-4D97-AF65-F5344CB8AC3E}">
        <p14:creationId xmlns:p14="http://schemas.microsoft.com/office/powerpoint/2010/main" val="11821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C4838BA2-789F-4C65-94BF-22514926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Function?</a:t>
            </a:r>
            <a:endParaRPr lang="bg-BG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E7A9B7-3358-4B2D-9728-932953738CF9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Mathematic function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AA7FE3-143E-40BE-96CC-F6E9C3F3037C}"/>
              </a:ext>
            </a:extLst>
          </p:cNvPr>
          <p:cNvSpPr/>
          <p:nvPr/>
        </p:nvSpPr>
        <p:spPr>
          <a:xfrm>
            <a:off x="2359877" y="1760187"/>
            <a:ext cx="30893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(x) = x</a:t>
            </a:r>
            <a:r>
              <a:rPr lang="en-US" sz="7200" b="1" baseline="30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  <a:endParaRPr lang="en-US" sz="7200" b="1" i="1" baseline="30000" dirty="0">
              <a:ln w="9525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05737FDF-AA5E-4028-88C2-97FCCDADF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73" y="2174271"/>
            <a:ext cx="1485900" cy="666254"/>
          </a:xfrm>
          <a:prstGeom prst="wedgeRoundRectCallout">
            <a:avLst>
              <a:gd name="adj1" fmla="val 65429"/>
              <a:gd name="adj2" fmla="val -2255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Name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E375A93C-37BC-4684-9157-F730DDA73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048868"/>
            <a:ext cx="1363923" cy="666254"/>
          </a:xfrm>
          <a:prstGeom prst="wedgeRoundRectCallout">
            <a:avLst>
              <a:gd name="adj1" fmla="val 3747"/>
              <a:gd name="adj2" fmla="val -8006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Input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53BA2231-B58F-40FF-BFBA-A8B39011F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1425" y="3048868"/>
            <a:ext cx="1485900" cy="666254"/>
          </a:xfrm>
          <a:prstGeom prst="wedgeRoundRectCallout">
            <a:avLst>
              <a:gd name="adj1" fmla="val -7645"/>
              <a:gd name="adj2" fmla="val -9226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Output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12" name="Rounded Rectangle 14">
            <a:extLst>
              <a:ext uri="{FF2B5EF4-FFF2-40B4-BE49-F238E27FC236}">
                <a16:creationId xmlns:a16="http://schemas.microsoft.com/office/drawing/2014/main" id="{52D51F24-7D9F-4F39-A08E-BF461D722EBE}"/>
              </a:ext>
            </a:extLst>
          </p:cNvPr>
          <p:cNvSpPr/>
          <p:nvPr/>
        </p:nvSpPr>
        <p:spPr>
          <a:xfrm>
            <a:off x="6704014" y="1676401"/>
            <a:ext cx="4878387" cy="407644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38100">
            <a:solidFill>
              <a:srgbClr val="234465">
                <a:alpha val="50000"/>
              </a:srgbClr>
            </a:solidFill>
            <a:prstDash val="solid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>
            <a:extLst>
              <a:ext uri="{FF2B5EF4-FFF2-40B4-BE49-F238E27FC236}">
                <a16:creationId xmlns:a16="http://schemas.microsoft.com/office/drawing/2014/main" id="{E3DBB3F2-36AE-4500-9DE4-F0C30087309D}"/>
              </a:ext>
            </a:extLst>
          </p:cNvPr>
          <p:cNvGraphicFramePr>
            <a:graphicFrameLocks/>
          </p:cNvGraphicFramePr>
          <p:nvPr/>
        </p:nvGraphicFramePr>
        <p:xfrm>
          <a:off x="7232512" y="2507401"/>
          <a:ext cx="3821388" cy="299590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7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-4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bg-BG" sz="3200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85484ED-B768-4E22-814D-2BF3BF26A058}"/>
              </a:ext>
            </a:extLst>
          </p:cNvPr>
          <p:cNvSpPr txBox="1"/>
          <p:nvPr/>
        </p:nvSpPr>
        <p:spPr>
          <a:xfrm>
            <a:off x="7438284" y="1676402"/>
            <a:ext cx="1364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x</a:t>
            </a:r>
            <a:endParaRPr lang="en-US" sz="2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863AF-9807-4728-9A48-07328276D8E5}"/>
              </a:ext>
            </a:extLst>
          </p:cNvPr>
          <p:cNvSpPr txBox="1"/>
          <p:nvPr/>
        </p:nvSpPr>
        <p:spPr>
          <a:xfrm>
            <a:off x="9294036" y="1676402"/>
            <a:ext cx="1483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/>
              <a:t>f</a:t>
            </a:r>
            <a:r>
              <a:rPr lang="en-US" sz="4800" b="1" dirty="0"/>
              <a:t>(x)</a:t>
            </a:r>
            <a:endParaRPr lang="en-US" sz="2800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35C349-D344-42D0-BEB7-10463B513C8B}"/>
              </a:ext>
            </a:extLst>
          </p:cNvPr>
          <p:cNvSpPr txBox="1"/>
          <p:nvPr/>
        </p:nvSpPr>
        <p:spPr>
          <a:xfrm>
            <a:off x="609599" y="4270512"/>
            <a:ext cx="56380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 </a:t>
            </a:r>
            <a:r>
              <a:rPr lang="en-US" sz="4000" b="1" dirty="0">
                <a:solidFill>
                  <a:srgbClr val="FF0000"/>
                </a:solidFill>
              </a:rPr>
              <a:t>function</a:t>
            </a:r>
            <a:r>
              <a:rPr lang="en-US" sz="4000" dirty="0"/>
              <a:t> is a special</a:t>
            </a:r>
            <a:br>
              <a:rPr lang="en-US" sz="4000" dirty="0"/>
            </a:br>
            <a:r>
              <a:rPr lang="en-US" sz="4000" dirty="0"/>
              <a:t>relationship where </a:t>
            </a:r>
            <a:r>
              <a:rPr lang="en-US" sz="4000" b="1" dirty="0">
                <a:solidFill>
                  <a:srgbClr val="FF0000"/>
                </a:solidFill>
              </a:rPr>
              <a:t>each</a:t>
            </a:r>
            <a:r>
              <a:rPr lang="en-US" sz="4000" dirty="0"/>
              <a:t> input has a </a:t>
            </a:r>
            <a:r>
              <a:rPr lang="en-US" sz="4000" b="1" dirty="0">
                <a:solidFill>
                  <a:srgbClr val="FF0000"/>
                </a:solidFill>
              </a:rPr>
              <a:t>single</a:t>
            </a:r>
            <a:r>
              <a:rPr lang="en-US" sz="4000" dirty="0"/>
              <a:t> output</a:t>
            </a:r>
            <a:endParaRPr lang="en-US" sz="2000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C16F6D1-4094-4996-87AC-032087712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14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4439BDE1-150F-474F-AB74-D1B9F53F5E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</a:t>
            </a:r>
            <a:r>
              <a:rPr lang="bg-BG" dirty="0"/>
              <a:t> (1)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EA94E8-5591-42B3-BBBA-03D5BB285273}"/>
              </a:ext>
            </a:extLst>
          </p:cNvPr>
          <p:cNvSpPr txBox="1">
            <a:spLocks noChangeArrowheads="1"/>
          </p:cNvSpPr>
          <p:nvPr/>
        </p:nvSpPr>
        <p:spPr>
          <a:xfrm>
            <a:off x="192000" y="1371600"/>
            <a:ext cx="11771400" cy="5349876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/>
              <a:t>Lambda expression - </a:t>
            </a:r>
            <a:r>
              <a:rPr lang="en-US" sz="3600" b="1" dirty="0">
                <a:solidFill>
                  <a:srgbClr val="FF0000"/>
                </a:solidFill>
              </a:rPr>
              <a:t>unnamed function </a:t>
            </a:r>
          </a:p>
          <a:p>
            <a:pPr lvl="1">
              <a:lnSpc>
                <a:spcPct val="100000"/>
              </a:lnSpc>
            </a:pPr>
            <a:r>
              <a:rPr lang="en-US" sz="3400" dirty="0"/>
              <a:t>Has parameters and a body</a:t>
            </a:r>
            <a:endParaRPr lang="bg-BG" sz="3400" dirty="0"/>
          </a:p>
          <a:p>
            <a:pPr lvl="1">
              <a:lnSpc>
                <a:spcPct val="100000"/>
              </a:lnSpc>
            </a:pPr>
            <a:endParaRPr lang="bg-BG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endParaRPr lang="bg-BG" dirty="0">
              <a:solidFill>
                <a:srgbClr val="FF0000"/>
              </a:solidFill>
            </a:endParaRPr>
          </a:p>
          <a:p>
            <a:pPr lvl="1">
              <a:lnSpc>
                <a:spcPct val="100000"/>
              </a:lnSpc>
            </a:pPr>
            <a:endParaRPr lang="en-US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dirty="0"/>
              <a:t>Use the lambda operator </a:t>
            </a:r>
            <a:r>
              <a:rPr lang="en-US" sz="3600" b="1" dirty="0">
                <a:latin typeface="Consolas" pitchFamily="49" charset="0"/>
              </a:rPr>
              <a:t>-&gt;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nsolas" pitchFamily="49" charset="0"/>
              </a:rPr>
              <a:t> </a:t>
            </a:r>
            <a:r>
              <a:rPr lang="en-US" sz="3600" dirty="0"/>
              <a:t>Read as "</a:t>
            </a:r>
            <a:r>
              <a:rPr lang="en-US" sz="3600" b="1" dirty="0">
                <a:solidFill>
                  <a:srgbClr val="FF0000"/>
                </a:solidFill>
              </a:rPr>
              <a:t>goes to</a:t>
            </a:r>
            <a:r>
              <a:rPr lang="en-US" sz="3600" dirty="0"/>
              <a:t>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2EB715-8AFE-468E-99B8-0F03F3860BDB}"/>
              </a:ext>
            </a:extLst>
          </p:cNvPr>
          <p:cNvSpPr/>
          <p:nvPr/>
        </p:nvSpPr>
        <p:spPr>
          <a:xfrm>
            <a:off x="831000" y="3070104"/>
            <a:ext cx="7848598" cy="830997"/>
          </a:xfrm>
          <a:prstGeom prst="rect">
            <a:avLst/>
          </a:prstGeom>
          <a:noFill/>
          <a:ln w="285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9525">
                  <a:noFill/>
                  <a:prstDash val="solid"/>
                </a:ln>
                <a:solidFill>
                  <a:srgbClr val="FF0000"/>
                </a:solidFill>
                <a:latin typeface="Consolas" panose="020B0609020204030204" pitchFamily="49" charset="0"/>
              </a:rPr>
              <a:t>(parameters) -&gt; {body}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5984CD2D-19CA-43F4-9FBF-B86F80A27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413259"/>
            <a:ext cx="2895600" cy="656845"/>
          </a:xfrm>
          <a:prstGeom prst="wedgeRoundRectCallout">
            <a:avLst>
              <a:gd name="adj1" fmla="val -46595"/>
              <a:gd name="adj2" fmla="val 948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Lambda Syntax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83EC363-4CF3-4C59-BE49-442FBDFC0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536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2EEAD18-315D-47DF-BC4F-98CEFD4AF2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Lambda Expressions (2)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FD79FD-EDAE-48CA-88C6-C7F6ACB0B2F2}"/>
              </a:ext>
            </a:extLst>
          </p:cNvPr>
          <p:cNvSpPr txBox="1">
            <a:spLocks noChangeArrowheads="1"/>
          </p:cNvSpPr>
          <p:nvPr/>
        </p:nvSpPr>
        <p:spPr>
          <a:xfrm>
            <a:off x="192000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Implicit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lambda expression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Explicit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lambda expression</a:t>
            </a: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F28EBDB4-A379-479B-8F99-B8838DD20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28" y="5635396"/>
            <a:ext cx="4800600" cy="800100"/>
          </a:xfrm>
          <a:prstGeom prst="wedgeRoundRectCallout">
            <a:avLst>
              <a:gd name="adj1" fmla="val -62017"/>
              <a:gd name="adj2" fmla="val -593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Declares parameters' type 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44ADF962-6053-47F2-BF11-20F7AA185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3000" y="2900077"/>
            <a:ext cx="3810000" cy="1057846"/>
          </a:xfrm>
          <a:prstGeom prst="wedgeRoundRectCallout">
            <a:avLst>
              <a:gd name="adj1" fmla="val -41171"/>
              <a:gd name="adj2" fmla="val -659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2"/>
                </a:solidFill>
              </a:rPr>
              <a:t>The body can be enclosed in </a:t>
            </a:r>
            <a:r>
              <a:rPr lang="en-US" sz="3000" b="1" dirty="0">
                <a:solidFill>
                  <a:schemeClr val="bg1"/>
                </a:solidFill>
              </a:rPr>
              <a:t>braces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{}</a:t>
            </a:r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AFACAB37-3519-4E8A-9EE9-8397D778E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136" y="2867498"/>
            <a:ext cx="4624728" cy="944815"/>
          </a:xfrm>
          <a:prstGeom prst="wedgeRoundRectCallout">
            <a:avLst>
              <a:gd name="adj1" fmla="val -55213"/>
              <a:gd name="adj2" fmla="val -4710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dirty="0">
                <a:solidFill>
                  <a:schemeClr val="bg2"/>
                </a:solidFill>
              </a:rPr>
              <a:t>Parameters can be enclosed in </a:t>
            </a:r>
            <a:r>
              <a:rPr lang="en-US" sz="3000" b="1" dirty="0">
                <a:solidFill>
                  <a:schemeClr val="bg1"/>
                </a:solidFill>
              </a:rPr>
              <a:t>parentheses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AD2620B-C3B5-4EAE-8E2E-E0580695D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87" y="2047811"/>
            <a:ext cx="7464991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(msg) -&gt; { System.out.println(msg); }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67AB70C1-E6CD-4898-B57A-3ED01E7E5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87" y="4670100"/>
            <a:ext cx="9220414" cy="523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</a:rPr>
              <a:t>String msg -&gt; System.out.println(msg); 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5F7C63CA-C718-4C8E-8512-BC713D89C9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37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0C6EEB3E-822F-4601-8619-D63262D0B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Expressions (3)</a:t>
            </a:r>
            <a:endParaRPr lang="bg-BG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A9A05F7-D1D0-452B-9475-84580D88AA6E}"/>
              </a:ext>
            </a:extLst>
          </p:cNvPr>
          <p:cNvSpPr txBox="1">
            <a:spLocks noChangeArrowheads="1"/>
          </p:cNvSpPr>
          <p:nvPr/>
        </p:nvSpPr>
        <p:spPr>
          <a:xfrm>
            <a:off x="192000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95000"/>
                  </a:schemeClr>
                </a:solidFill>
              </a:rPr>
              <a:t>Can have different number of parameters: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200" b="1" dirty="0">
                <a:solidFill>
                  <a:srgbClr val="FF0000"/>
                </a:solidFill>
              </a:rPr>
              <a:t>Zero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parameters </a:t>
            </a:r>
          </a:p>
          <a:p>
            <a:pPr>
              <a:lnSpc>
                <a:spcPct val="100000"/>
              </a:lnSpc>
            </a:pPr>
            <a:endParaRPr lang="en-US" sz="3600" dirty="0"/>
          </a:p>
          <a:p>
            <a:pPr>
              <a:lnSpc>
                <a:spcPct val="100000"/>
              </a:lnSpc>
            </a:pPr>
            <a:endParaRPr lang="en-US" sz="3600" dirty="0"/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More</a:t>
            </a:r>
            <a:r>
              <a:rPr lang="en-US" sz="3400" dirty="0"/>
              <a:t> parameters 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E31FC65-50C3-4433-8316-B73E4E9D0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54" y="2530814"/>
            <a:ext cx="9756752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-&gt; { System.out.println("Hello!");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-&gt; { System.out.println("How are you?"); }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B8CB4E6-A112-490E-AE98-B4A69767AD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942" y="4653049"/>
            <a:ext cx="9756752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(int x, int y)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-&gt; { return x + y;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(int x, int y, int z)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-&gt; { return (y - x) * z; 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BA49131-9540-4360-A527-F485A94382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754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4BE7BEE-CDEC-4B1C-A9FB-719B4C0E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Sort</a:t>
            </a:r>
            <a:r>
              <a:rPr lang="bg-BG" dirty="0"/>
              <a:t> </a:t>
            </a:r>
            <a:r>
              <a:rPr lang="en-US" dirty="0"/>
              <a:t>Even Numbers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D06651-25DD-47B3-9226-D931CD475C70}"/>
              </a:ext>
            </a:extLst>
          </p:cNvPr>
          <p:cNvSpPr txBox="1">
            <a:spLocks/>
          </p:cNvSpPr>
          <p:nvPr/>
        </p:nvSpPr>
        <p:spPr>
          <a:xfrm>
            <a:off x="192001" y="11352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Read</a:t>
            </a:r>
            <a:r>
              <a:rPr lang="en-US" dirty="0"/>
              <a:t> Integers from the console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the even numbers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Sort</a:t>
            </a:r>
            <a:r>
              <a:rPr lang="en-US" dirty="0"/>
              <a:t> the even numbers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dirty="0"/>
              <a:t> the sorted numbers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C3011B-3661-44F6-8B62-80636F10C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298" y="2007650"/>
            <a:ext cx="62484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latin typeface="Consolas" panose="020B0609020204030204" pitchFamily="49" charset="0"/>
                <a:cs typeface="Arial" panose="020B0604020202020204" pitchFamily="34" charset="0"/>
              </a:rPr>
              <a:t>4, 2, 1, 3, 5, 7, 1, 4, 2, 12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A2BBB4-99A8-4A9F-88AA-1A05C5234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728" y="3674717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latin typeface="Consolas" panose="020B0609020204030204" pitchFamily="49" charset="0"/>
                <a:cs typeface="Arial" panose="020B0604020202020204" pitchFamily="34" charset="0"/>
              </a:rPr>
              <a:t>4, 2, 4, 2, 12</a:t>
            </a:r>
          </a:p>
        </p:txBody>
      </p:sp>
      <p:sp>
        <p:nvSpPr>
          <p:cNvPr id="9" name="Left Arrow 4">
            <a:extLst>
              <a:ext uri="{FF2B5EF4-FFF2-40B4-BE49-F238E27FC236}">
                <a16:creationId xmlns:a16="http://schemas.microsoft.com/office/drawing/2014/main" id="{7F6DD186-0118-4125-B86B-A112CC43B52A}"/>
              </a:ext>
            </a:extLst>
          </p:cNvPr>
          <p:cNvSpPr/>
          <p:nvPr/>
        </p:nvSpPr>
        <p:spPr>
          <a:xfrm rot="16200000">
            <a:off x="8502028" y="2835119"/>
            <a:ext cx="685800" cy="535139"/>
          </a:xfrm>
          <a:prstGeom prst="leftArrow">
            <a:avLst>
              <a:gd name="adj1" fmla="val 50000"/>
              <a:gd name="adj2" fmla="val 446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29F7E-E133-4F95-AB0F-9ACF9A920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2728" y="5334788"/>
            <a:ext cx="2973539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latin typeface="Consolas" panose="020B0609020204030204" pitchFamily="49" charset="0"/>
                <a:cs typeface="Arial" panose="020B0604020202020204" pitchFamily="34" charset="0"/>
              </a:rPr>
              <a:t>2, 2, 4, 4, 12</a:t>
            </a:r>
          </a:p>
        </p:txBody>
      </p:sp>
      <p:sp>
        <p:nvSpPr>
          <p:cNvPr id="11" name="Left Arrow 13">
            <a:extLst>
              <a:ext uri="{FF2B5EF4-FFF2-40B4-BE49-F238E27FC236}">
                <a16:creationId xmlns:a16="http://schemas.microsoft.com/office/drawing/2014/main" id="{A9F967D5-1739-40F9-9ADE-94C4D379CEE7}"/>
              </a:ext>
            </a:extLst>
          </p:cNvPr>
          <p:cNvSpPr/>
          <p:nvPr/>
        </p:nvSpPr>
        <p:spPr>
          <a:xfrm rot="16200000">
            <a:off x="8526597" y="4495866"/>
            <a:ext cx="685799" cy="535139"/>
          </a:xfrm>
          <a:prstGeom prst="leftArrow">
            <a:avLst>
              <a:gd name="adj1" fmla="val 50000"/>
              <a:gd name="adj2" fmla="val 446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C84DA3-5552-44FD-85CB-16271A103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30" y="4770898"/>
            <a:ext cx="1378313" cy="1378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9D7A3D-7BFF-46CA-9A57-FC8F6DDE86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377" y="4474903"/>
            <a:ext cx="1674308" cy="16743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0C87A1-2421-436D-97F8-48B1FD4CFDFD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4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E120B1B0-3827-4DD7-AC56-24217882E5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660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F15C072-2623-4577-99E6-01C9F9DA4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Sort</a:t>
            </a:r>
            <a:r>
              <a:rPr lang="bg-BG" dirty="0"/>
              <a:t> </a:t>
            </a:r>
            <a:r>
              <a:rPr lang="en-US" dirty="0"/>
              <a:t>Even Numbers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57F24D-D9A5-400E-8E45-8A09242BC6D6}"/>
              </a:ext>
            </a:extLst>
          </p:cNvPr>
          <p:cNvSpPr txBox="1">
            <a:spLocks/>
          </p:cNvSpPr>
          <p:nvPr/>
        </p:nvSpPr>
        <p:spPr>
          <a:xfrm>
            <a:off x="614393" y="1609337"/>
            <a:ext cx="11154736" cy="40319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 anchor="t" anchorCtr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i="1" dirty="0">
                <a:solidFill>
                  <a:schemeClr val="accent2"/>
                </a:solidFill>
                <a:effectLst/>
              </a:rPr>
              <a:t>//TODO: Read numbers and parse them to List Of Integers</a:t>
            </a:r>
          </a:p>
          <a:p>
            <a:endParaRPr lang="en-US" sz="2800" dirty="0">
              <a:effectLst/>
            </a:endParaRP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numbers.removeIf(</a:t>
            </a:r>
            <a:r>
              <a:rPr lang="en-US" sz="2800" dirty="0">
                <a:solidFill>
                  <a:srgbClr val="FF0000"/>
                </a:solidFill>
                <a:effectLst/>
              </a:rPr>
              <a:t>n -&gt; n % 2 != 0</a:t>
            </a:r>
            <a:r>
              <a:rPr lang="en-US" sz="2800" dirty="0">
                <a:solidFill>
                  <a:schemeClr val="tx2"/>
                </a:solidFill>
                <a:effectLst/>
              </a:rPr>
              <a:t>);</a:t>
            </a:r>
          </a:p>
          <a:p>
            <a:endParaRPr lang="en-US" sz="2800" dirty="0">
              <a:effectLst/>
            </a:endParaRPr>
          </a:p>
          <a:p>
            <a:pPr lvl="0"/>
            <a:r>
              <a:rPr lang="en-US" sz="2800" i="1" noProof="0" dirty="0">
                <a:solidFill>
                  <a:schemeClr val="accent2"/>
                </a:solidFill>
                <a:effectLst/>
              </a:rPr>
              <a:t>// TODO: Print the even numbers</a:t>
            </a:r>
            <a:endParaRPr lang="en-US" sz="2800" i="1" dirty="0">
              <a:solidFill>
                <a:schemeClr val="accent2"/>
              </a:solidFill>
              <a:effectLst/>
            </a:endParaRPr>
          </a:p>
          <a:p>
            <a:endParaRPr lang="en-US" sz="2800" dirty="0">
              <a:effectLst/>
            </a:endParaRPr>
          </a:p>
          <a:p>
            <a:r>
              <a:rPr lang="en-US" sz="2800" dirty="0">
                <a:solidFill>
                  <a:srgbClr val="234465"/>
                </a:solidFill>
                <a:effectLst/>
              </a:rPr>
              <a:t>numbers.sort</a:t>
            </a:r>
            <a:r>
              <a:rPr lang="en-US" sz="2800" dirty="0">
                <a:solidFill>
                  <a:srgbClr val="FF0000"/>
                </a:solidFill>
                <a:effectLst/>
              </a:rPr>
              <a:t>((a, b) -&gt; a.compareTo(b));</a:t>
            </a:r>
          </a:p>
          <a:p>
            <a:endParaRPr lang="en-US" sz="2800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lang="en-US" sz="2800" i="1" dirty="0">
                <a:solidFill>
                  <a:schemeClr val="accent2"/>
                </a:solidFill>
                <a:effectLst/>
              </a:rPr>
              <a:t>//TODO: Print the sorted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00764A-D51A-476C-A7EF-F2D4FACBC648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1F67027-4EC7-4482-8D2B-E08D1DCCE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46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11E7B4-FFCA-463D-8C7C-870A5C173CFE}"/>
              </a:ext>
            </a:extLst>
          </p:cNvPr>
          <p:cNvSpPr txBox="1">
            <a:spLocks/>
          </p:cNvSpPr>
          <p:nvPr/>
        </p:nvSpPr>
        <p:spPr>
          <a:xfrm>
            <a:off x="1066800" y="4746008"/>
            <a:ext cx="9959128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Functions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267810-F262-4678-BB20-4F7F91AA5658}"/>
              </a:ext>
            </a:extLst>
          </p:cNvPr>
          <p:cNvSpPr txBox="1">
            <a:spLocks/>
          </p:cNvSpPr>
          <p:nvPr/>
        </p:nvSpPr>
        <p:spPr>
          <a:xfrm>
            <a:off x="1166072" y="5624176"/>
            <a:ext cx="9959128" cy="71903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Mathematical and Java 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C36B2C-AA0B-4E4A-BEA6-BCCD1AF9583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64" y="1301552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7E14BB53-EF28-403F-A4DB-0188F919EC61}"/>
              </a:ext>
            </a:extLst>
          </p:cNvPr>
          <p:cNvSpPr txBox="1">
            <a:spLocks noChangeArrowheads="1"/>
          </p:cNvSpPr>
          <p:nvPr/>
        </p:nvSpPr>
        <p:spPr>
          <a:xfrm>
            <a:off x="94432" y="1166472"/>
            <a:ext cx="11695199" cy="53258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 Java we can create functions analogical to </a:t>
            </a:r>
            <a:br>
              <a:rPr lang="en-US" dirty="0"/>
            </a:br>
            <a:r>
              <a:rPr lang="en-US" dirty="0"/>
              <a:t>mathematical functions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76CAB6A-41CD-4A2A-8C49-5FE24C5C0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Java Functions</a:t>
            </a:r>
            <a:endParaRPr lang="bg-B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FCD556D-710F-453D-B445-00F68A91F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80" y="4760185"/>
            <a:ext cx="9998610" cy="554832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sv-SE" sz="30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Function&lt;Integer, Integer&gt; func = x -&gt; x * x;</a:t>
            </a:r>
            <a:endParaRPr lang="en-US" sz="3000" b="1" noProof="1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4F4E74E8-F174-43F6-87B9-A42829C6B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797" y="3897098"/>
            <a:ext cx="2414543" cy="666254"/>
          </a:xfrm>
          <a:prstGeom prst="wedgeRoundRectCallout">
            <a:avLst>
              <a:gd name="adj1" fmla="val 57732"/>
              <a:gd name="adj2" fmla="val 4590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Output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5">
            <a:extLst>
              <a:ext uri="{FF2B5EF4-FFF2-40B4-BE49-F238E27FC236}">
                <a16:creationId xmlns:a16="http://schemas.microsoft.com/office/drawing/2014/main" id="{94F03670-C604-41F9-8F7E-DAA6626E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091" y="5458333"/>
            <a:ext cx="2228850" cy="666254"/>
          </a:xfrm>
          <a:prstGeom prst="wedgeRoundRectCallout">
            <a:avLst>
              <a:gd name="adj1" fmla="val 60024"/>
              <a:gd name="adj2" fmla="val -4810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Input Type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6E08FEB7-1826-4029-A788-6CF553ACA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3561" y="5447976"/>
            <a:ext cx="1485900" cy="666254"/>
          </a:xfrm>
          <a:prstGeom prst="wedgeRoundRectCallout">
            <a:avLst>
              <a:gd name="adj1" fmla="val 62493"/>
              <a:gd name="adj2" fmla="val -4322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Name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ABAFA30-AAEB-4CD8-BBD8-327291D7B58B}"/>
              </a:ext>
            </a:extLst>
          </p:cNvPr>
          <p:cNvSpPr/>
          <p:nvPr/>
        </p:nvSpPr>
        <p:spPr>
          <a:xfrm rot="5400000" flipV="1">
            <a:off x="8844425" y="4623827"/>
            <a:ext cx="465640" cy="1996596"/>
          </a:xfrm>
          <a:prstGeom prst="rightBrace">
            <a:avLst>
              <a:gd name="adj1" fmla="val 62577"/>
              <a:gd name="adj2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AutoShape 5">
            <a:extLst>
              <a:ext uri="{FF2B5EF4-FFF2-40B4-BE49-F238E27FC236}">
                <a16:creationId xmlns:a16="http://schemas.microsoft.com/office/drawing/2014/main" id="{27E91ADB-9FC2-4A64-AACE-5DD784E1B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4363" y="5978691"/>
            <a:ext cx="3811623" cy="666254"/>
          </a:xfrm>
          <a:prstGeom prst="wedgeRoundRectCallout">
            <a:avLst>
              <a:gd name="adj1" fmla="val -4516"/>
              <a:gd name="adj2" fmla="val 644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Lambda Expression</a:t>
            </a:r>
            <a:endParaRPr lang="bg-BG" sz="3200" dirty="0">
              <a:solidFill>
                <a:schemeClr val="bg2"/>
              </a:solidFill>
            </a:endParaRPr>
          </a:p>
        </p:txBody>
      </p:sp>
      <p:sp>
        <p:nvSpPr>
          <p:cNvPr id="13" name="AutoShape 5">
            <a:extLst>
              <a:ext uri="{FF2B5EF4-FFF2-40B4-BE49-F238E27FC236}">
                <a16:creationId xmlns:a16="http://schemas.microsoft.com/office/drawing/2014/main" id="{F47E6D23-2227-4465-A1EC-2EB05EFAB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9001" y="3868419"/>
            <a:ext cx="3089307" cy="684510"/>
          </a:xfrm>
          <a:prstGeom prst="wedgeRoundRectCallout">
            <a:avLst>
              <a:gd name="adj1" fmla="val 38539"/>
              <a:gd name="adj2" fmla="val 6832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Input Parameter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F642955D-B08E-4171-B7BF-B8A2556EEA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6413" y="3373466"/>
            <a:ext cx="2986019" cy="989906"/>
          </a:xfrm>
          <a:prstGeom prst="wedgeRoundRectCallout">
            <a:avLst>
              <a:gd name="adj1" fmla="val -40534"/>
              <a:gd name="adj2" fmla="val 6866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Return Expression</a:t>
            </a:r>
            <a:endParaRPr lang="bg-BG" sz="2800" dirty="0">
              <a:solidFill>
                <a:schemeClr val="bg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690F21-61A4-46E4-B333-5573E1D678EE}"/>
              </a:ext>
            </a:extLst>
          </p:cNvPr>
          <p:cNvSpPr/>
          <p:nvPr/>
        </p:nvSpPr>
        <p:spPr>
          <a:xfrm>
            <a:off x="4291779" y="2048499"/>
            <a:ext cx="308930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f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(x) = x</a:t>
            </a:r>
            <a:r>
              <a:rPr lang="en-US" sz="7200" b="1" baseline="300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</a:rPr>
              <a:t>2</a:t>
            </a:r>
            <a:endParaRPr lang="en-US" sz="7200" b="1" i="1" baseline="3000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16" name="Left Arrow 16">
            <a:extLst>
              <a:ext uri="{FF2B5EF4-FFF2-40B4-BE49-F238E27FC236}">
                <a16:creationId xmlns:a16="http://schemas.microsoft.com/office/drawing/2014/main" id="{37650463-BAE5-4AA5-AB0F-8D8687D4B388}"/>
              </a:ext>
            </a:extLst>
          </p:cNvPr>
          <p:cNvSpPr/>
          <p:nvPr/>
        </p:nvSpPr>
        <p:spPr>
          <a:xfrm rot="16200000">
            <a:off x="5772901" y="3185463"/>
            <a:ext cx="533398" cy="535139"/>
          </a:xfrm>
          <a:prstGeom prst="leftArrow">
            <a:avLst>
              <a:gd name="adj1" fmla="val 50000"/>
              <a:gd name="adj2" fmla="val 4468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bg1"/>
              </a:solidFill>
            </a:endParaRP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4DAEF329-DFDC-42CA-B9DA-BBEE17D248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221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program which takes 2 types of </a:t>
            </a:r>
            <a:r>
              <a:rPr lang="en-US" b="1" dirty="0">
                <a:solidFill>
                  <a:srgbClr val="FF0000"/>
                </a:solidFill>
              </a:rPr>
              <a:t>browser instructions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Normal navigation: a </a:t>
            </a:r>
            <a:r>
              <a:rPr lang="en-US" b="1" dirty="0">
                <a:solidFill>
                  <a:srgbClr val="FF0000"/>
                </a:solidFill>
              </a:rPr>
              <a:t>URL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set, given by a string</a:t>
            </a:r>
          </a:p>
          <a:p>
            <a:pPr lvl="1"/>
            <a:r>
              <a:rPr lang="en-US" dirty="0"/>
              <a:t>The string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back"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 sets the current URL to the last set URL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Browser History</a:t>
            </a:r>
          </a:p>
        </p:txBody>
      </p:sp>
      <p:sp>
        <p:nvSpPr>
          <p:cNvPr id="4" name="Right Arrow 18"/>
          <p:cNvSpPr/>
          <p:nvPr/>
        </p:nvSpPr>
        <p:spPr>
          <a:xfrm>
            <a:off x="5781000" y="4599000"/>
            <a:ext cx="747251" cy="44587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3606" y="3900105"/>
            <a:ext cx="5387544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https//softuni.bg/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back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https//softuni.bg/trainings/courses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back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https//softuni.bg/trainings/2056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back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https//softuni.bg/trainings/live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https//softuni.bg/trainings/live/details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Home</a:t>
            </a:r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73606" y="3407388"/>
            <a:ext cx="5387544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cs typeface="Consolas" pitchFamily="49" charset="0"/>
              </a:rPr>
              <a:t>Input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22327" y="3848407"/>
            <a:ext cx="5314410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https//softuni.bg/</a:t>
            </a:r>
          </a:p>
          <a:p>
            <a:r>
              <a:rPr lang="en-US" dirty="0">
                <a:latin typeface="Consolas" panose="020B0609020204030204" pitchFamily="49" charset="0"/>
              </a:rPr>
              <a:t>no previous URLs</a:t>
            </a:r>
          </a:p>
          <a:p>
            <a:r>
              <a:rPr lang="en-US" dirty="0">
                <a:latin typeface="Consolas" panose="020B0609020204030204" pitchFamily="49" charset="0"/>
              </a:rPr>
              <a:t>https//softuni.bg/trainings/courses</a:t>
            </a:r>
          </a:p>
          <a:p>
            <a:r>
              <a:rPr lang="en-US" dirty="0">
                <a:latin typeface="Consolas" panose="020B0609020204030204" pitchFamily="49" charset="0"/>
              </a:rPr>
              <a:t>https//softuni.bg/</a:t>
            </a:r>
          </a:p>
          <a:p>
            <a:r>
              <a:rPr lang="en-US" dirty="0">
                <a:latin typeface="Consolas" panose="020B0609020204030204" pitchFamily="49" charset="0"/>
              </a:rPr>
              <a:t>https//softuni.bg/trainings/2056</a:t>
            </a:r>
          </a:p>
          <a:p>
            <a:r>
              <a:rPr lang="en-US" dirty="0">
                <a:latin typeface="Consolas" panose="020B0609020204030204" pitchFamily="49" charset="0"/>
              </a:rPr>
              <a:t>https//softuni.bg/</a:t>
            </a:r>
          </a:p>
          <a:p>
            <a:r>
              <a:rPr lang="en-US" dirty="0">
                <a:latin typeface="Consolas" panose="020B0609020204030204" pitchFamily="49" charset="0"/>
              </a:rPr>
              <a:t>https//softuni.bg/trainings/live</a:t>
            </a:r>
          </a:p>
          <a:p>
            <a:r>
              <a:rPr lang="en-US" dirty="0">
                <a:latin typeface="Consolas" panose="020B0609020204030204" pitchFamily="49" charset="0"/>
              </a:rPr>
              <a:t>https//softuni.bg/trainings/live/details</a:t>
            </a:r>
          </a:p>
          <a:p>
            <a:endParaRPr lang="it-IT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22329" y="3353299"/>
            <a:ext cx="5314408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 algn="ctr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it-IT" b="1" noProof="1">
                <a:solidFill>
                  <a:schemeClr val="tx2"/>
                </a:solidFill>
                <a:cs typeface="Consolas" pitchFamily="49" charset="0"/>
              </a:rPr>
              <a:t>Output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350DAC9-3A5B-4D48-9C59-05869A8BB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83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48293B-54BE-4065-9199-078CD06719FD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Java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is an interface that accepts a                parameter of type </a:t>
            </a:r>
            <a:r>
              <a:rPr lang="en-US" b="1" dirty="0">
                <a:solidFill>
                  <a:schemeClr val="bg1"/>
                </a:solidFill>
              </a:rPr>
              <a:t>T</a:t>
            </a:r>
            <a:r>
              <a:rPr lang="en-US" dirty="0"/>
              <a:t> and returns variable of type </a:t>
            </a:r>
            <a:r>
              <a:rPr lang="en-US" b="1" dirty="0">
                <a:solidFill>
                  <a:schemeClr val="bg1"/>
                </a:solidFill>
              </a:rPr>
              <a:t>R</a:t>
            </a:r>
          </a:p>
          <a:p>
            <a:endParaRPr lang="en-US" dirty="0"/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We use function 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.apply()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E9A9992-2B37-4FCB-AF5A-DA54AB27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Function&lt;T, R&gt;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2667B45-F7FB-478E-B9A7-A6863109C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07445"/>
            <a:ext cx="5562600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increment(int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number + 1;   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185CF2-C7D0-4FA1-A28B-AAAB12D45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1" y="4725211"/>
            <a:ext cx="9577597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Function&lt;Integer, Integer&gt; increment =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			number -&gt; number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a = increment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.apply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(5);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b = increment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.apply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(a);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7B73D33-0283-4A5F-97C7-A597530A1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79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525706-15A3-48E5-ABB9-AB75057C8D2D}"/>
              </a:ext>
            </a:extLst>
          </p:cNvPr>
          <p:cNvSpPr txBox="1">
            <a:spLocks/>
          </p:cNvSpPr>
          <p:nvPr/>
        </p:nvSpPr>
        <p:spPr>
          <a:xfrm>
            <a:off x="192001" y="11352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Read</a:t>
            </a:r>
            <a:r>
              <a:rPr lang="en-US" dirty="0"/>
              <a:t> numbers from the console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dirty="0"/>
              <a:t> their count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Print</a:t>
            </a:r>
            <a:r>
              <a:rPr lang="en-US" b="1" dirty="0"/>
              <a:t> </a:t>
            </a:r>
            <a:r>
              <a:rPr lang="en-US" dirty="0"/>
              <a:t>their sum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Use a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EA5BE3F-C59B-400D-B6BE-B62BD811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Sum Numbers </a:t>
            </a:r>
          </a:p>
        </p:txBody>
      </p:sp>
      <p:sp>
        <p:nvSpPr>
          <p:cNvPr id="7" name="Bent-Up Arrow 12">
            <a:extLst>
              <a:ext uri="{FF2B5EF4-FFF2-40B4-BE49-F238E27FC236}">
                <a16:creationId xmlns:a16="http://schemas.microsoft.com/office/drawing/2014/main" id="{1974D476-657D-4E55-A08D-A17A3C705933}"/>
              </a:ext>
            </a:extLst>
          </p:cNvPr>
          <p:cNvSpPr/>
          <p:nvPr/>
        </p:nvSpPr>
        <p:spPr>
          <a:xfrm rot="5400000">
            <a:off x="5387027" y="4715788"/>
            <a:ext cx="1203011" cy="1309063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C7958E-1477-46A2-B51D-8B6D434AC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008315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latin typeface="Consolas" panose="020B0609020204030204" pitchFamily="49" charset="0"/>
                <a:cs typeface="Arial" panose="020B0604020202020204" pitchFamily="34" charset="0"/>
              </a:rPr>
              <a:t>4, 2, 1, 3, 5, 7, 1, 4, 2, 12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349426-939A-4406-8BA6-DE6D14E97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80" y="1537145"/>
            <a:ext cx="1846358" cy="18723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924596-9365-46DD-BAF8-EC7133F46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7322" y="5088400"/>
            <a:ext cx="2379758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D204E-11D5-48FE-AB6D-43294C23BBAE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12ED856-C1AB-4A3C-8DE0-BD704C7B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79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6BCDA3-1EAE-4285-AC14-A4B2588B4A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282" y="1610242"/>
            <a:ext cx="10961435" cy="46039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i="1" dirty="0">
                <a:solidFill>
                  <a:schemeClr val="accent2"/>
                </a:solidFill>
              </a:rPr>
              <a:t>// TODO: Read input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if (</a:t>
            </a:r>
            <a:r>
              <a:rPr lang="en-US" sz="2400" dirty="0" err="1">
                <a:solidFill>
                  <a:schemeClr val="tx1"/>
                </a:solidFill>
              </a:rPr>
              <a:t>input.length</a:t>
            </a:r>
            <a:r>
              <a:rPr lang="en-US" sz="2400" dirty="0">
                <a:solidFill>
                  <a:schemeClr val="tx1"/>
                </a:solidFill>
              </a:rPr>
              <a:t> &lt; 2)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System.out.println</a:t>
            </a:r>
            <a:r>
              <a:rPr lang="en-US" sz="2400" dirty="0">
                <a:solidFill>
                  <a:schemeClr val="tx1"/>
                </a:solidFill>
              </a:rPr>
              <a:t>("Count = " + </a:t>
            </a:r>
            <a:r>
              <a:rPr lang="en-US" sz="2400" dirty="0" err="1">
                <a:solidFill>
                  <a:schemeClr val="tx1"/>
                </a:solidFill>
              </a:rPr>
              <a:t>input.length</a:t>
            </a:r>
            <a:r>
              <a:rPr lang="en-US" sz="2400" dirty="0">
                <a:solidFill>
                  <a:schemeClr val="tx1"/>
                </a:solidFill>
              </a:rPr>
              <a:t>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   </a:t>
            </a:r>
            <a:r>
              <a:rPr lang="en-US" sz="2400" dirty="0" err="1">
                <a:solidFill>
                  <a:schemeClr val="tx1"/>
                </a:solidFill>
              </a:rPr>
              <a:t>System.out.println</a:t>
            </a:r>
            <a:r>
              <a:rPr lang="en-US" sz="2400" dirty="0">
                <a:solidFill>
                  <a:schemeClr val="tx1"/>
                </a:solidFill>
              </a:rPr>
              <a:t>("Sum = " + input[0]);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} else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bg1"/>
                </a:solidFill>
              </a:rPr>
              <a:t>Function&lt;String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>
                <a:solidFill>
                  <a:schemeClr val="bg1"/>
                </a:solidFill>
              </a:rPr>
              <a:t> Integer&gt; </a:t>
            </a:r>
            <a:r>
              <a:rPr lang="en-US" sz="2400" dirty="0">
                <a:solidFill>
                  <a:schemeClr val="tx1"/>
                </a:solidFill>
              </a:rPr>
              <a:t>parser =</a:t>
            </a:r>
            <a:r>
              <a:rPr lang="en-US" sz="2400" dirty="0">
                <a:solidFill>
                  <a:schemeClr val="bg1"/>
                </a:solidFill>
              </a:rPr>
              <a:t> x -&gt; </a:t>
            </a:r>
            <a:r>
              <a:rPr lang="en-US" sz="2400" dirty="0" err="1">
                <a:solidFill>
                  <a:schemeClr val="bg1"/>
                </a:solidFill>
              </a:rPr>
              <a:t>Integer.parseInt</a:t>
            </a:r>
            <a:r>
              <a:rPr lang="en-US" sz="2400" dirty="0">
                <a:solidFill>
                  <a:schemeClr val="bg1"/>
                </a:solidFill>
              </a:rPr>
              <a:t>(x)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   int sum = 0;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   for (String s : input) sum += </a:t>
            </a:r>
            <a:r>
              <a:rPr lang="en-US" sz="2400" dirty="0" err="1">
                <a:solidFill>
                  <a:schemeClr val="bg1"/>
                </a:solidFill>
              </a:rPr>
              <a:t>parser.apply</a:t>
            </a:r>
            <a:r>
              <a:rPr lang="en-US" sz="2400" dirty="0">
                <a:solidFill>
                  <a:schemeClr val="tx1"/>
                </a:solidFill>
              </a:rPr>
              <a:t>(s);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i="1" dirty="0">
                <a:solidFill>
                  <a:schemeClr val="accent2"/>
                </a:solidFill>
              </a:rPr>
              <a:t>   // TODO: Print output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11B46085-695F-4C98-B38B-6F05AE3E7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0848AC-850D-4E78-BA34-3C911F4940A1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CAC78DC-871E-4654-9FFE-023C1D0F3C64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998570-E414-48D4-936F-BE52F7494E0C}"/>
              </a:ext>
            </a:extLst>
          </p:cNvPr>
          <p:cNvSpPr txBox="1">
            <a:spLocks/>
          </p:cNvSpPr>
          <p:nvPr/>
        </p:nvSpPr>
        <p:spPr>
          <a:xfrm>
            <a:off x="1281000" y="4644000"/>
            <a:ext cx="9959128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Other Function Types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37BF017-8303-4E62-9787-DEA9A5A110A8}"/>
              </a:ext>
            </a:extLst>
          </p:cNvPr>
          <p:cNvSpPr txBox="1">
            <a:spLocks/>
          </p:cNvSpPr>
          <p:nvPr/>
        </p:nvSpPr>
        <p:spPr>
          <a:xfrm>
            <a:off x="1176654" y="5599600"/>
            <a:ext cx="9959128" cy="71903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Special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9FA17D-EB2C-4C1C-84D5-BFE508C50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1"/>
            <a:ext cx="2558836" cy="255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4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4717B7CE-15FE-4F19-A1E8-8B64DDD9D1FE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Consumer&lt;T&gt;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void interface:</a:t>
            </a: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bg-BG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We use a Consumer with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.accept()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CA9DF4-8255-40C6-A871-75ABAD3E5F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Consumer&lt;T&gt;</a:t>
            </a:r>
            <a:endParaRPr lang="bg-B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101D159-1526-4693-BB9A-15BA1933D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99176"/>
            <a:ext cx="6553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print(String message)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System.out.println(message);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CBB0F7-3F53-4071-A5C6-914884DF2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648200"/>
            <a:ext cx="8915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Consumer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&lt;String&gt;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print =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message -&gt; System.out.print(message)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.accept(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Peter"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5ED6209-C09D-4EAA-80D2-2597D585EB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93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E470C8E-600F-4A7E-B2CB-4345CC39548F}"/>
              </a:ext>
            </a:extLst>
          </p:cNvPr>
          <p:cNvSpPr txBox="1">
            <a:spLocks noChangeArrowheads="1"/>
          </p:cNvSpPr>
          <p:nvPr/>
        </p:nvSpPr>
        <p:spPr>
          <a:xfrm>
            <a:off x="192002" y="1151122"/>
            <a:ext cx="11789577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Supplier&lt;T&gt;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takes no parameters: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We use a Supplier with 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get()</a:t>
            </a:r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Consolas" panose="020B0609020204030204" pitchFamily="49" charset="0"/>
              </a:rPr>
              <a:t>: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6D3BDE1-18A6-4BF8-9BF2-066F793D9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65229" cy="1110780"/>
          </a:xfrm>
        </p:spPr>
        <p:txBody>
          <a:bodyPr/>
          <a:lstStyle/>
          <a:p>
            <a:r>
              <a:rPr lang="en-US" dirty="0"/>
              <a:t>Supplier&lt;T&gt;</a:t>
            </a:r>
            <a:endParaRPr lang="bg-B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27EFB5D-09E9-4643-8E76-C61969F07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41" y="1957074"/>
            <a:ext cx="6798595" cy="18812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int genRandomInt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sz="2800" b="1" noProof="1">
                <a:latin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Random rnd = new Random();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return rnd.nextInt(51);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5FFBFC-4388-4A6C-93D9-24A0489D1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41" y="4779000"/>
            <a:ext cx="9592253" cy="1428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Supplier&lt;Integer&gt;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genRandomInt =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			  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 -&gt; new Random().nextInt(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51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rnd = genRandomInt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.get();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E7345AB-B9D9-46E4-B92D-C84538EFA1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214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61316A3C-C376-472B-A990-9C1BAD85C9FD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In Java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Predicate&lt;T&gt;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evaluates a condition: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US" dirty="0"/>
              <a:t>We use the Predicate with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.test()</a:t>
            </a:r>
            <a:r>
              <a:rPr lang="en-US" b="1" dirty="0"/>
              <a:t>:</a:t>
            </a:r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C1990CA-3982-4BC9-9DC6-014A0CB6FC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Predicate&lt;T&gt;</a:t>
            </a:r>
            <a:endParaRPr lang="bg-B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02F30E5-6EF4-43A3-9786-5179178F4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886232"/>
            <a:ext cx="5867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boolean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isEven(int number)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number % 2 ==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3E5F0-604D-478E-BC82-F41936B81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36804"/>
            <a:ext cx="8915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Predicate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&lt;Integer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isEven = 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		    number -&gt; number % 2 == 0;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System.out.println(isEven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.test(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true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E061D3C-F157-43B2-8D98-819B98F508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636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82EB7F5-4F05-4BDB-AF03-A46D3F41248C}"/>
              </a:ext>
            </a:extLst>
          </p:cNvPr>
          <p:cNvSpPr txBox="1">
            <a:spLocks/>
          </p:cNvSpPr>
          <p:nvPr/>
        </p:nvSpPr>
        <p:spPr>
          <a:xfrm>
            <a:off x="192001" y="11352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Read text from the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Find the words starting with </a:t>
            </a:r>
            <a:br>
              <a:rPr lang="en-US" dirty="0"/>
            </a:br>
            <a:r>
              <a:rPr lang="en-US" dirty="0"/>
              <a:t>an Uppercase letter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 count and the words</a:t>
            </a:r>
          </a:p>
          <a:p>
            <a:pPr>
              <a:lnSpc>
                <a:spcPct val="100000"/>
              </a:lnSpc>
            </a:pPr>
            <a:r>
              <a:rPr lang="en-US" dirty="0"/>
              <a:t>Use a </a:t>
            </a:r>
            <a:r>
              <a:rPr lang="en-US" b="1" dirty="0">
                <a:solidFill>
                  <a:schemeClr val="bg1"/>
                </a:solidFill>
              </a:rPr>
              <a:t>Predicate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2352D7-BBC7-4600-B1E3-1DD9676F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Count Uppercase Words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EB34B8-7226-4618-95BC-8FB23F910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169" y="4633704"/>
            <a:ext cx="43434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The following example shows how to use Predicate</a:t>
            </a:r>
            <a:endParaRPr lang="sv-SE" sz="28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4CDC21-8A1A-4606-949D-A2B71E3E8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623" y="4633704"/>
            <a:ext cx="1981200" cy="14496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The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Predicate</a:t>
            </a:r>
            <a:endParaRPr lang="sv-SE" sz="28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ight Arrow 5">
            <a:extLst>
              <a:ext uri="{FF2B5EF4-FFF2-40B4-BE49-F238E27FC236}">
                <a16:creationId xmlns:a16="http://schemas.microsoft.com/office/drawing/2014/main" id="{8A7188C2-477B-4E39-B9D6-2627E57ADEC2}"/>
              </a:ext>
            </a:extLst>
          </p:cNvPr>
          <p:cNvSpPr/>
          <p:nvPr/>
        </p:nvSpPr>
        <p:spPr>
          <a:xfrm>
            <a:off x="5753907" y="5116202"/>
            <a:ext cx="978408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88F884-67AA-44D7-99DD-10757C87C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294" y="1520152"/>
            <a:ext cx="4019523" cy="2100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47A110-E0DA-4109-BCA6-85E6DFDE1E78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CC846A-72AE-490C-A22B-2746A402CB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91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F26C4-A9D4-408B-9FC4-B7D90A59F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212" y="1307961"/>
            <a:ext cx="10484540" cy="492164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accent2"/>
                </a:solidFill>
              </a:rPr>
              <a:t>// TODO: Read text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Predicate&lt;String&gt; </a:t>
            </a:r>
            <a:r>
              <a:rPr lang="en-US" sz="2400" dirty="0" err="1">
                <a:solidFill>
                  <a:schemeClr val="tx1"/>
                </a:solidFill>
              </a:rPr>
              <a:t>checkerUpperCase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	</a:t>
            </a:r>
            <a:r>
              <a:rPr lang="en-US" sz="2400" dirty="0">
                <a:solidFill>
                  <a:schemeClr val="bg1"/>
                </a:solidFill>
              </a:rPr>
              <a:t>word -&gt; </a:t>
            </a:r>
            <a:r>
              <a:rPr lang="en-US" sz="2400" dirty="0" err="1">
                <a:solidFill>
                  <a:schemeClr val="bg1"/>
                </a:solidFill>
              </a:rPr>
              <a:t>Character.isUpperCase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word.charAt</a:t>
            </a:r>
            <a:r>
              <a:rPr lang="en-US" sz="2400" dirty="0">
                <a:solidFill>
                  <a:schemeClr val="bg1"/>
                </a:solidFill>
              </a:rPr>
              <a:t>(0));</a:t>
            </a: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chemeClr val="tx1"/>
                </a:solidFill>
              </a:rPr>
              <a:t>ArrayList</a:t>
            </a:r>
            <a:r>
              <a:rPr lang="en-US" sz="2400" dirty="0">
                <a:solidFill>
                  <a:schemeClr val="tx1"/>
                </a:solidFill>
              </a:rPr>
              <a:t>&lt;String&gt; result = new </a:t>
            </a:r>
            <a:r>
              <a:rPr lang="en-US" sz="2400" dirty="0" err="1">
                <a:solidFill>
                  <a:schemeClr val="tx1"/>
                </a:solidFill>
              </a:rPr>
              <a:t>ArrayList</a:t>
            </a:r>
            <a:r>
              <a:rPr lang="en-US" sz="2400" dirty="0">
                <a:solidFill>
                  <a:schemeClr val="tx1"/>
                </a:solidFill>
              </a:rPr>
              <a:t>&lt;&gt;();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for (int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 = 0;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 &lt; </a:t>
            </a:r>
            <a:r>
              <a:rPr lang="en-US" sz="2400" dirty="0" err="1">
                <a:solidFill>
                  <a:schemeClr val="tx1"/>
                </a:solidFill>
              </a:rPr>
              <a:t>textAsList.length</a:t>
            </a:r>
            <a:r>
              <a:rPr lang="en-US" sz="2400" dirty="0">
                <a:solidFill>
                  <a:schemeClr val="tx1"/>
                </a:solidFill>
              </a:rPr>
              <a:t>; 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++)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if (</a:t>
            </a:r>
            <a:r>
              <a:rPr lang="en-US" sz="2400" dirty="0" err="1">
                <a:solidFill>
                  <a:schemeClr val="tx1"/>
                </a:solidFill>
              </a:rPr>
              <a:t>checkerUpperCase</a:t>
            </a:r>
            <a:r>
              <a:rPr lang="en-US" sz="2400" dirty="0" err="1">
                <a:solidFill>
                  <a:schemeClr val="bg1"/>
                </a:solidFill>
              </a:rPr>
              <a:t>.test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textAsList</a:t>
            </a:r>
            <a:r>
              <a:rPr lang="en-US" sz="2400" dirty="0">
                <a:solidFill>
                  <a:schemeClr val="bg1"/>
                </a:solidFill>
              </a:rPr>
              <a:t>[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])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</a:t>
            </a:r>
            <a:r>
              <a:rPr lang="en-US" sz="2400" dirty="0" err="1">
                <a:solidFill>
                  <a:schemeClr val="tx1"/>
                </a:solidFill>
              </a:rPr>
              <a:t>result.add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textAsList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en-US" sz="2400" dirty="0" err="1">
                <a:solidFill>
                  <a:schemeClr val="tx1"/>
                </a:solidFill>
              </a:rPr>
              <a:t>i</a:t>
            </a:r>
            <a:r>
              <a:rPr lang="en-US" sz="2400" dirty="0">
                <a:solidFill>
                  <a:schemeClr val="tx1"/>
                </a:solidFill>
              </a:rPr>
              <a:t>]);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accent2"/>
                </a:solidFill>
              </a:rPr>
              <a:t>// TODO: Print results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B99E743-707F-4CEF-AB93-F75829AF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Count Uppercase Words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297841-79C3-4930-9057-935B59B17F70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413E58BF-CC28-4EAD-ACDB-9671AED3CE3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7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811353-8505-4577-8649-6C558367DA58}"/>
              </a:ext>
            </a:extLst>
          </p:cNvPr>
          <p:cNvSpPr txBox="1">
            <a:spLocks/>
          </p:cNvSpPr>
          <p:nvPr/>
        </p:nvSpPr>
        <p:spPr>
          <a:xfrm>
            <a:off x="192001" y="11352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Read some items' prices from the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Add </a:t>
            </a:r>
            <a:r>
              <a:rPr lang="en-US" b="1" dirty="0">
                <a:solidFill>
                  <a:srgbClr val="FF0000"/>
                </a:solidFill>
              </a:rPr>
              <a:t>VAT</a:t>
            </a:r>
            <a:r>
              <a:rPr lang="en-US" dirty="0"/>
              <a:t> of </a:t>
            </a:r>
            <a:r>
              <a:rPr lang="en-US" b="1" dirty="0">
                <a:solidFill>
                  <a:srgbClr val="FF0000"/>
                </a:solidFill>
              </a:rPr>
              <a:t>20</a:t>
            </a:r>
            <a:r>
              <a:rPr lang="en-US" b="1" dirty="0">
                <a:solidFill>
                  <a:schemeClr val="bg1"/>
                </a:solidFill>
              </a:rPr>
              <a:t>%</a:t>
            </a:r>
            <a:r>
              <a:rPr lang="en-US" dirty="0"/>
              <a:t> to all of them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C33FFA58-4B87-4F75-8716-D8960FD7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Add VAT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79563-F7D2-49D3-BB98-B3D93D504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852" y="2889316"/>
            <a:ext cx="3276600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latin typeface="Consolas" panose="020B0609020204030204" pitchFamily="49" charset="0"/>
                <a:cs typeface="Arial" panose="020B0604020202020204" pitchFamily="34" charset="0"/>
              </a:rPr>
              <a:t>1.38, 2.56, 4.4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65DBD3-2FA8-4678-A30C-4AD87AC6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9912" y="3781030"/>
            <a:ext cx="3429000" cy="190205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Prices with VAT: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1,66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3,07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5,28</a:t>
            </a:r>
            <a:endParaRPr lang="sv-SE" sz="28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Bent-Up Arrow 12">
            <a:extLst>
              <a:ext uri="{FF2B5EF4-FFF2-40B4-BE49-F238E27FC236}">
                <a16:creationId xmlns:a16="http://schemas.microsoft.com/office/drawing/2014/main" id="{4AD5FFC1-2971-4617-8CC1-23A12B0B51CE}"/>
              </a:ext>
            </a:extLst>
          </p:cNvPr>
          <p:cNvSpPr/>
          <p:nvPr/>
        </p:nvSpPr>
        <p:spPr>
          <a:xfrm rot="5400000">
            <a:off x="3235603" y="3663972"/>
            <a:ext cx="870298" cy="915401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23E753-16A7-4A6B-83DC-DDFAA8F6D556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990401-2B79-46F8-8933-7F74E35D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304" y="1628605"/>
            <a:ext cx="2210108" cy="2133898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80FD1B28-EB94-4E4A-97F9-025A69929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1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840972" y="1566000"/>
            <a:ext cx="8510056" cy="437771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Scanner scanner = new Scanner(System.in);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ArrayDeque</a:t>
            </a:r>
            <a:r>
              <a:rPr lang="en-US" dirty="0">
                <a:solidFill>
                  <a:schemeClr val="tx1"/>
                </a:solidFill>
              </a:rPr>
              <a:t>&lt;String&gt; browser = new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ArrayDeque&lt;&gt;()</a:t>
            </a:r>
            <a:r>
              <a:rPr lang="en-US" dirty="0"/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String line = scanner.nextLine();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String current = "";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accent2"/>
                </a:solidFill>
              </a:rPr>
              <a:t>// continue…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Browser History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496938-C55F-4465-BF4E-B81F400290DF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0836FBB-AF72-4110-A6F9-4473A9DAA1E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F3993-482E-4D6F-971B-9A1444CFC5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014" y="1378299"/>
            <a:ext cx="9950852" cy="492164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accent2"/>
                </a:solidFill>
              </a:rPr>
              <a:t>// </a:t>
            </a:r>
            <a:r>
              <a:rPr lang="en-US" sz="2400" dirty="0">
                <a:solidFill>
                  <a:schemeClr val="accent2"/>
                </a:solidFill>
              </a:rPr>
              <a:t>TODO</a:t>
            </a:r>
            <a:r>
              <a:rPr lang="en-US" sz="2400" i="1" dirty="0">
                <a:solidFill>
                  <a:schemeClr val="accent2"/>
                </a:solidFill>
              </a:rPr>
              <a:t>: Read input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List&lt;Double&gt; numbers = new </a:t>
            </a:r>
            <a:r>
              <a:rPr lang="en-US" sz="2400" dirty="0" err="1">
                <a:solidFill>
                  <a:schemeClr val="tx1"/>
                </a:solidFill>
              </a:rPr>
              <a:t>ArrayList</a:t>
            </a:r>
            <a:r>
              <a:rPr lang="en-US" sz="2400" dirty="0">
                <a:solidFill>
                  <a:schemeClr val="tx1"/>
                </a:solidFill>
              </a:rPr>
              <a:t>&lt;&gt;();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for (String s : input)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chemeClr val="tx1"/>
                </a:solidFill>
              </a:rPr>
              <a:t>numbers.add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Double.parseDouble</a:t>
            </a:r>
            <a:r>
              <a:rPr lang="en-US" sz="2400" dirty="0">
                <a:solidFill>
                  <a:schemeClr val="tx1"/>
                </a:solidFill>
              </a:rPr>
              <a:t>(s));</a:t>
            </a:r>
            <a:endParaRPr lang="en-US" sz="1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chemeClr val="bg1"/>
                </a:solidFill>
              </a:rPr>
              <a:t>UnaryOperator</a:t>
            </a:r>
            <a:r>
              <a:rPr lang="en-US" sz="2400" dirty="0">
                <a:solidFill>
                  <a:schemeClr val="bg1"/>
                </a:solidFill>
              </a:rPr>
              <a:t>&lt;Double&gt; </a:t>
            </a:r>
            <a:r>
              <a:rPr lang="en-US" sz="2400" dirty="0" err="1">
                <a:solidFill>
                  <a:schemeClr val="tx1"/>
                </a:solidFill>
              </a:rPr>
              <a:t>addVat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=</a:t>
            </a:r>
            <a:r>
              <a:rPr lang="en-US" sz="2400" dirty="0">
                <a:solidFill>
                  <a:schemeClr val="bg1"/>
                </a:solidFill>
              </a:rPr>
              <a:t> x -&gt; x * 1.2</a:t>
            </a:r>
            <a:r>
              <a:rPr lang="en-US" sz="24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 err="1">
                <a:solidFill>
                  <a:schemeClr val="tx1"/>
                </a:solidFill>
              </a:rPr>
              <a:t>System.out.println</a:t>
            </a:r>
            <a:r>
              <a:rPr lang="en-US" sz="2400" dirty="0">
                <a:solidFill>
                  <a:schemeClr val="tx1"/>
                </a:solidFill>
              </a:rPr>
              <a:t>("Prices with VAT:");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for (Double str : numbers)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chemeClr val="tx1"/>
                </a:solidFill>
              </a:rPr>
              <a:t>System.out.println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String.format</a:t>
            </a:r>
            <a:r>
              <a:rPr lang="en-US" sz="2400" dirty="0">
                <a:solidFill>
                  <a:schemeClr val="tx1"/>
                </a:solidFill>
              </a:rPr>
              <a:t>("%1$.2f",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                </a:t>
            </a:r>
            <a:r>
              <a:rPr lang="en-US" sz="2400" dirty="0" err="1">
                <a:solidFill>
                  <a:schemeClr val="bg1"/>
                </a:solidFill>
              </a:rPr>
              <a:t>addVat.apply</a:t>
            </a:r>
            <a:r>
              <a:rPr lang="en-US" sz="2400" dirty="0">
                <a:solidFill>
                  <a:schemeClr val="bg1"/>
                </a:solidFill>
              </a:rPr>
              <a:t>(str)</a:t>
            </a:r>
            <a:r>
              <a:rPr lang="en-US" sz="2400" dirty="0">
                <a:solidFill>
                  <a:schemeClr val="tx1"/>
                </a:solidFill>
              </a:rPr>
              <a:t>));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0EAA0F2-EA6C-428B-99A7-9B4D4046B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Add VAT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92898-3995-4145-9693-20AE26146857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C0CD640-98D9-483E-9B96-FE6ABFE93C1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3FFC79-3843-4C47-970E-80CDB7F6E1E1}"/>
              </a:ext>
            </a:extLst>
          </p:cNvPr>
          <p:cNvSpPr txBox="1">
            <a:spLocks/>
          </p:cNvSpPr>
          <p:nvPr/>
        </p:nvSpPr>
        <p:spPr>
          <a:xfrm>
            <a:off x="1166072" y="4746008"/>
            <a:ext cx="9959128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Bi Functions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D63A476-61C0-4A57-86CA-05D08F40B720}"/>
              </a:ext>
            </a:extLst>
          </p:cNvPr>
          <p:cNvSpPr txBox="1">
            <a:spLocks/>
          </p:cNvSpPr>
          <p:nvPr/>
        </p:nvSpPr>
        <p:spPr>
          <a:xfrm>
            <a:off x="1166072" y="5624176"/>
            <a:ext cx="9959128" cy="71903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       Using Functions With More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DCF81-82F9-4655-B109-D8AFA8CB128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996" y="1337112"/>
            <a:ext cx="2460008" cy="246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0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9799178D-70E6-4C06-8B2B-C185432794EE}"/>
              </a:ext>
            </a:extLst>
          </p:cNvPr>
          <p:cNvSpPr txBox="1">
            <a:spLocks noChangeArrowheads="1"/>
          </p:cNvSpPr>
          <p:nvPr/>
        </p:nvSpPr>
        <p:spPr>
          <a:xfrm>
            <a:off x="190403" y="1135686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BiFunction &lt;T, U, R&gt;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Analogically you can use: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</a:rPr>
              <a:t>BiConsumer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&lt;T, U&gt;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</a:rPr>
              <a:t>BiPredicate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&lt;T, U</a:t>
            </a:r>
            <a:r>
              <a:rPr lang="bg-BG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E8EBF38-7FE9-439F-A15A-06A2BEC3DF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BiFunctions </a:t>
            </a:r>
            <a:endParaRPr lang="bg-B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4AF042B-54BE-4A50-AA68-686E84598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005" y="2031602"/>
            <a:ext cx="10854995" cy="4316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BiFunction &lt;Integer, Integer, String&gt; sum =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(x, y) </a:t>
            </a:r>
            <a:r>
              <a:rPr lang="en-US" sz="21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-&gt; "Sum is" + </a:t>
            </a:r>
            <a:r>
              <a:rPr lang="en-US" sz="21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(x + y);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34817703-C7A9-425B-9489-802CC7339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000" y="2614848"/>
            <a:ext cx="4038600" cy="762000"/>
          </a:xfrm>
          <a:prstGeom prst="wedgeRoundRectCallout">
            <a:avLst>
              <a:gd name="adj1" fmla="val 56392"/>
              <a:gd name="adj2" fmla="val -550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bg2"/>
                </a:solidFill>
              </a:rPr>
              <a:t>Two input parameters</a:t>
            </a:r>
            <a:endParaRPr lang="bg-BG" sz="3200" dirty="0">
              <a:solidFill>
                <a:schemeClr val="bg2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2D7DA0-72AA-4594-B3D1-F2591AB76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775777"/>
            <a:ext cx="2649956" cy="2649956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C1B910A1-2D6E-40C0-A082-3A1C2C5A3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2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71C123-FA1C-4A51-A722-1998A648799D}"/>
              </a:ext>
            </a:extLst>
          </p:cNvPr>
          <p:cNvSpPr txBox="1">
            <a:spLocks/>
          </p:cNvSpPr>
          <p:nvPr/>
        </p:nvSpPr>
        <p:spPr>
          <a:xfrm>
            <a:off x="192001" y="11352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Read numbers from the console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their count</a:t>
            </a:r>
          </a:p>
          <a:p>
            <a:pPr>
              <a:lnSpc>
                <a:spcPct val="100000"/>
              </a:lnSpc>
            </a:pPr>
            <a:r>
              <a:rPr lang="en-US" dirty="0"/>
              <a:t>Print their sum</a:t>
            </a:r>
          </a:p>
          <a:p>
            <a:pPr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rgbClr val="FF0000"/>
                </a:solidFill>
              </a:rPr>
              <a:t>BiFunctions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09BEB2B-8CCD-495B-A622-E01F7369C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Sum Numbers </a:t>
            </a:r>
          </a:p>
        </p:txBody>
      </p:sp>
      <p:sp>
        <p:nvSpPr>
          <p:cNvPr id="7" name="Bent-Up Arrow 12">
            <a:extLst>
              <a:ext uri="{FF2B5EF4-FFF2-40B4-BE49-F238E27FC236}">
                <a16:creationId xmlns:a16="http://schemas.microsoft.com/office/drawing/2014/main" id="{7AC4F8AC-C54D-4163-AE70-92B0FD978E9D}"/>
              </a:ext>
            </a:extLst>
          </p:cNvPr>
          <p:cNvSpPr/>
          <p:nvPr/>
        </p:nvSpPr>
        <p:spPr>
          <a:xfrm rot="5400000">
            <a:off x="5394398" y="4812962"/>
            <a:ext cx="997198" cy="1083342"/>
          </a:xfrm>
          <a:prstGeom prst="bent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3A267A-6E03-4079-B2A2-989801337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069" y="5241189"/>
            <a:ext cx="2348351" cy="99719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Count = 10</a:t>
            </a:r>
          </a:p>
          <a:p>
            <a:pPr>
              <a:lnSpc>
                <a:spcPct val="105000"/>
              </a:lnSpc>
            </a:pPr>
            <a:r>
              <a:rPr lang="en-US" sz="2800" b="1" noProof="1">
                <a:latin typeface="Consolas" panose="020B0609020204030204" pitchFamily="49" charset="0"/>
                <a:cs typeface="Arial" panose="020B0604020202020204" pitchFamily="34" charset="0"/>
              </a:rPr>
              <a:t>Sum = 41</a:t>
            </a:r>
            <a:endParaRPr lang="sv-SE" sz="2800" b="1" noProof="1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A55464-DAAE-4361-ACB7-FDF959E12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04" y="4115389"/>
            <a:ext cx="5957264" cy="5447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5000"/>
              </a:lnSpc>
            </a:pPr>
            <a:r>
              <a:rPr lang="sv-SE" sz="2800" b="1" noProof="1">
                <a:latin typeface="Consolas" panose="020B0609020204030204" pitchFamily="49" charset="0"/>
                <a:cs typeface="Arial" panose="020B0604020202020204" pitchFamily="34" charset="0"/>
              </a:rPr>
              <a:t>4, 2, 1, 3, 5, 7, 1, 4, 2, 12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46C60-70C3-435B-BAAB-F34630586478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85F18D-5329-49A5-8F95-3121F70F5B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80" y="1537145"/>
            <a:ext cx="1846358" cy="1872363"/>
          </a:xfrm>
          <a:prstGeom prst="rect">
            <a:avLst/>
          </a:prstGeom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2A47FE41-6C13-41CD-A668-7C08ECAEFC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275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99DAD-A783-4EE1-9BD5-7DBEEE552E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1000" y="1314000"/>
            <a:ext cx="10591801" cy="491356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i="1" dirty="0">
                <a:solidFill>
                  <a:schemeClr val="accent2"/>
                </a:solidFill>
              </a:rPr>
              <a:t>// </a:t>
            </a:r>
            <a:r>
              <a:rPr lang="en-US" sz="2200" dirty="0">
                <a:solidFill>
                  <a:schemeClr val="accent2"/>
                </a:solidFill>
              </a:rPr>
              <a:t>TODO</a:t>
            </a:r>
            <a:r>
              <a:rPr lang="en-US" sz="2200" i="1" dirty="0">
                <a:solidFill>
                  <a:schemeClr val="accent2"/>
                </a:solidFill>
              </a:rPr>
              <a:t>: Read input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int length = </a:t>
            </a:r>
            <a:r>
              <a:rPr lang="en-US" sz="2200" dirty="0" err="1">
                <a:solidFill>
                  <a:schemeClr val="tx1"/>
                </a:solidFill>
              </a:rPr>
              <a:t>input.length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int sum = </a:t>
            </a:r>
            <a:r>
              <a:rPr lang="en-US" sz="2200" dirty="0" err="1">
                <a:solidFill>
                  <a:schemeClr val="tx1"/>
                </a:solidFill>
              </a:rPr>
              <a:t>Integer.parseInt</a:t>
            </a:r>
            <a:r>
              <a:rPr lang="en-US" sz="2200" dirty="0">
                <a:solidFill>
                  <a:schemeClr val="tx1"/>
                </a:solidFill>
              </a:rPr>
              <a:t>(input[0]);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if (</a:t>
            </a:r>
            <a:r>
              <a:rPr lang="en-US" sz="2200" dirty="0" err="1">
                <a:solidFill>
                  <a:schemeClr val="tx1"/>
                </a:solidFill>
              </a:rPr>
              <a:t>input.length</a:t>
            </a:r>
            <a:r>
              <a:rPr lang="en-US" sz="2200" dirty="0">
                <a:solidFill>
                  <a:schemeClr val="tx1"/>
                </a:solidFill>
              </a:rPr>
              <a:t> &gt;= 2)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</a:t>
            </a:r>
            <a:r>
              <a:rPr lang="en-US" sz="2200" dirty="0" err="1">
                <a:solidFill>
                  <a:schemeClr val="bg1"/>
                </a:solidFill>
              </a:rPr>
              <a:t>BiFunction</a:t>
            </a:r>
            <a:r>
              <a:rPr lang="en-US" sz="2200" dirty="0">
                <a:solidFill>
                  <a:schemeClr val="bg1"/>
                </a:solidFill>
              </a:rPr>
              <a:t>&lt;Integer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>
                <a:solidFill>
                  <a:schemeClr val="bg1"/>
                </a:solidFill>
              </a:rPr>
              <a:t>String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>
                <a:solidFill>
                  <a:schemeClr val="bg1"/>
                </a:solidFill>
              </a:rPr>
              <a:t>Integer&gt;</a:t>
            </a:r>
            <a:r>
              <a:rPr lang="en-US" sz="2200" dirty="0">
                <a:solidFill>
                  <a:schemeClr val="tx1"/>
                </a:solidFill>
              </a:rPr>
              <a:t> parser =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				</a:t>
            </a:r>
            <a:r>
              <a:rPr lang="en-US" sz="2200" dirty="0">
                <a:solidFill>
                  <a:schemeClr val="bg1"/>
                </a:solidFill>
              </a:rPr>
              <a:t>(x, y) -&gt; x </a:t>
            </a:r>
            <a:r>
              <a:rPr lang="en-US" sz="2200" dirty="0">
                <a:solidFill>
                  <a:schemeClr val="tx1"/>
                </a:solidFill>
              </a:rPr>
              <a:t>+ </a:t>
            </a:r>
            <a:r>
              <a:rPr lang="en-US" sz="2200" dirty="0" err="1">
                <a:solidFill>
                  <a:schemeClr val="bg1"/>
                </a:solidFill>
              </a:rPr>
              <a:t>Integer.parseInt</a:t>
            </a:r>
            <a:r>
              <a:rPr lang="en-US" sz="2200" dirty="0">
                <a:solidFill>
                  <a:schemeClr val="bg1"/>
                </a:solidFill>
              </a:rPr>
              <a:t>(y)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for (int 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 = 1; 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 &lt; </a:t>
            </a:r>
            <a:r>
              <a:rPr lang="en-US" sz="2200" dirty="0" err="1">
                <a:solidFill>
                  <a:schemeClr val="tx1"/>
                </a:solidFill>
              </a:rPr>
              <a:t>input.length</a:t>
            </a:r>
            <a:r>
              <a:rPr lang="en-US" sz="2200" dirty="0">
                <a:solidFill>
                  <a:schemeClr val="tx1"/>
                </a:solidFill>
              </a:rPr>
              <a:t>; 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++)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sum = </a:t>
            </a:r>
            <a:r>
              <a:rPr lang="en-US" sz="2200" dirty="0" err="1">
                <a:solidFill>
                  <a:schemeClr val="tx1"/>
                </a:solidFill>
              </a:rPr>
              <a:t>parser.</a:t>
            </a:r>
            <a:r>
              <a:rPr lang="en-US" sz="2200" dirty="0" err="1">
                <a:solidFill>
                  <a:schemeClr val="bg1"/>
                </a:solidFill>
              </a:rPr>
              <a:t>apply</a:t>
            </a:r>
            <a:r>
              <a:rPr lang="en-US" sz="2200" dirty="0">
                <a:solidFill>
                  <a:schemeClr val="tx1"/>
                </a:solidFill>
              </a:rPr>
              <a:t>(sum, input[</a:t>
            </a:r>
            <a:r>
              <a:rPr lang="en-US" sz="2200" dirty="0" err="1">
                <a:solidFill>
                  <a:schemeClr val="tx1"/>
                </a:solidFill>
              </a:rPr>
              <a:t>i</a:t>
            </a:r>
            <a:r>
              <a:rPr lang="en-US" sz="2200" dirty="0">
                <a:solidFill>
                  <a:schemeClr val="tx1"/>
                </a:solidFill>
              </a:rPr>
              <a:t>]);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accent2"/>
                </a:solidFill>
              </a:rPr>
              <a:t>// TODO:</a:t>
            </a:r>
            <a:r>
              <a:rPr lang="en-US" sz="2200" i="1" dirty="0">
                <a:solidFill>
                  <a:schemeClr val="accent2"/>
                </a:solidFill>
              </a:rPr>
              <a:t> Print output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6BD9D9F-649B-4F48-8D05-67FED057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Numbers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063C8-67F6-49C2-BEF6-00AF91367A75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F152830-FCE0-4A5A-B6D3-5A6283031F0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A5A59E0D-7AD4-4259-9312-9AD650DFD517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51122"/>
            <a:ext cx="11804822" cy="4800168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We can pass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Function&lt;T,R&gt;</a:t>
            </a:r>
            <a:r>
              <a:rPr lang="en-US" dirty="0"/>
              <a:t> to methods: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We can use the method like that: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DFD5DA9-BEE4-4917-9A43-BC5D00E7DA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957198"/>
          </a:xfrm>
        </p:spPr>
        <p:txBody>
          <a:bodyPr/>
          <a:lstStyle/>
          <a:p>
            <a:r>
              <a:rPr lang="en-US" dirty="0"/>
              <a:t>Passing Functions to Method</a:t>
            </a:r>
            <a:endParaRPr lang="bg-BG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CA0FDA67-1A96-4957-A36E-98890703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266" y="1944000"/>
            <a:ext cx="11226890" cy="1142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static int operation(int number,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Function&lt;Integer, Integer&gt; function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function.apply(number);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5ADDD02-F48B-44D9-B7E2-A91BADB27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011" y="4147673"/>
            <a:ext cx="8586327" cy="14979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a = 5;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b = operation(a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number -&gt; number * 5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b = 25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c = operation(a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number -&gt; number - 3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 = 2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d = operation(b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, number -&gt; number % 2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 </a:t>
            </a: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d = 1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8E7AA4DD-3A50-4B96-A3C5-1FCFF1A5B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32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03197F3-5C33-47E4-A18F-4FBB6864FE87}"/>
              </a:ext>
            </a:extLst>
          </p:cNvPr>
          <p:cNvSpPr txBox="1">
            <a:spLocks/>
          </p:cNvSpPr>
          <p:nvPr/>
        </p:nvSpPr>
        <p:spPr>
          <a:xfrm>
            <a:off x="192001" y="11352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Read from console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people with their age</a:t>
            </a:r>
          </a:p>
          <a:p>
            <a:pPr>
              <a:lnSpc>
                <a:spcPct val="100000"/>
              </a:lnSpc>
            </a:pPr>
            <a:r>
              <a:rPr lang="en-US" dirty="0"/>
              <a:t>Read a condition and an age so 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filter </a:t>
            </a:r>
            <a:r>
              <a:rPr lang="en-US" dirty="0"/>
              <a:t>them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/>
              <a:t>Read </a:t>
            </a:r>
            <a:r>
              <a:rPr lang="en-US" b="1" dirty="0">
                <a:solidFill>
                  <a:srgbClr val="FF0000"/>
                </a:solidFill>
              </a:rPr>
              <a:t>format type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the output</a:t>
            </a:r>
          </a:p>
          <a:p>
            <a:pPr>
              <a:lnSpc>
                <a:spcPct val="100000"/>
              </a:lnSpc>
            </a:pPr>
            <a:r>
              <a:rPr lang="en-US" dirty="0"/>
              <a:t>Print all people that fulfill the condition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8DD2F089-AA39-4A5A-B932-77BAC9C9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Filter by Age</a:t>
            </a:r>
          </a:p>
        </p:txBody>
      </p:sp>
      <p:graphicFrame>
        <p:nvGraphicFramePr>
          <p:cNvPr id="7" name="Group 134">
            <a:extLst>
              <a:ext uri="{FF2B5EF4-FFF2-40B4-BE49-F238E27FC236}">
                <a16:creationId xmlns:a16="http://schemas.microsoft.com/office/drawing/2014/main" id="{66B733CA-51CE-4E08-B491-5486A856D45E}"/>
              </a:ext>
            </a:extLst>
          </p:cNvPr>
          <p:cNvGraphicFramePr>
            <a:graphicFrameLocks/>
          </p:cNvGraphicFramePr>
          <p:nvPr/>
        </p:nvGraphicFramePr>
        <p:xfrm>
          <a:off x="914401" y="3780560"/>
          <a:ext cx="2415455" cy="2914880"/>
        </p:xfrm>
        <a:graphic>
          <a:graphicData uri="http://schemas.openxmlformats.org/drawingml/2006/table">
            <a:tbl>
              <a:tblPr/>
              <a:tblGrid>
                <a:gridCol w="164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Peter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George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18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Raddy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Maria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Ivan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4D4688-6CFE-42B5-9FCA-F733AC518D43}"/>
              </a:ext>
            </a:extLst>
          </p:cNvPr>
          <p:cNvSpPr txBox="1">
            <a:spLocks/>
          </p:cNvSpPr>
          <p:nvPr/>
        </p:nvSpPr>
        <p:spPr>
          <a:xfrm>
            <a:off x="4328112" y="5369859"/>
            <a:ext cx="3532601" cy="1325581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2800" b="1" dirty="0"/>
              <a:t>Condition - "older"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2800" b="1" dirty="0"/>
              <a:t>Age - 20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</a:pPr>
            <a:r>
              <a:rPr lang="en-US" sz="2800" b="1" dirty="0"/>
              <a:t>Format - "name age"</a:t>
            </a:r>
          </a:p>
        </p:txBody>
      </p:sp>
      <p:graphicFrame>
        <p:nvGraphicFramePr>
          <p:cNvPr id="9" name="Group 134">
            <a:extLst>
              <a:ext uri="{FF2B5EF4-FFF2-40B4-BE49-F238E27FC236}">
                <a16:creationId xmlns:a16="http://schemas.microsoft.com/office/drawing/2014/main" id="{BBF3E0D8-42E7-4D20-9F63-9A220BCFF9B3}"/>
              </a:ext>
            </a:extLst>
          </p:cNvPr>
          <p:cNvGraphicFramePr>
            <a:graphicFrameLocks/>
          </p:cNvGraphicFramePr>
          <p:nvPr/>
        </p:nvGraphicFramePr>
        <p:xfrm>
          <a:off x="8741730" y="4296219"/>
          <a:ext cx="2459670" cy="1797540"/>
        </p:xfrm>
        <a:graphic>
          <a:graphicData uri="http://schemas.openxmlformats.org/drawingml/2006/table">
            <a:tbl>
              <a:tblPr/>
              <a:tblGrid>
                <a:gridCol w="1833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Peter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tx1"/>
                          </a:solidFill>
                        </a:rPr>
                        <a:t>Raddy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18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Maria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bg-BG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Left Arrow 2">
            <a:extLst>
              <a:ext uri="{FF2B5EF4-FFF2-40B4-BE49-F238E27FC236}">
                <a16:creationId xmlns:a16="http://schemas.microsoft.com/office/drawing/2014/main" id="{B2156E29-E3B2-4A8C-AC45-C42FA1587CB9}"/>
              </a:ext>
            </a:extLst>
          </p:cNvPr>
          <p:cNvSpPr/>
          <p:nvPr/>
        </p:nvSpPr>
        <p:spPr>
          <a:xfrm rot="10800000">
            <a:off x="3962401" y="4884787"/>
            <a:ext cx="4203606" cy="484632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8ACA19D-6B8B-4904-A7A9-C69F26616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26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3A4F-16AE-4605-80EF-4A80397086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285" y="1609408"/>
            <a:ext cx="10961435" cy="275335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accent2"/>
                </a:solidFill>
              </a:rPr>
              <a:t>//TODO: </a:t>
            </a:r>
            <a:r>
              <a:rPr lang="en-US" i="1" dirty="0">
                <a:solidFill>
                  <a:schemeClr val="accent2"/>
                </a:solidFill>
              </a:rPr>
              <a:t>Read info from the console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Predicate&lt;Integer&gt; tester = </a:t>
            </a:r>
            <a:r>
              <a:rPr lang="en-US" dirty="0" err="1">
                <a:solidFill>
                  <a:schemeClr val="tx1"/>
                </a:solidFill>
              </a:rPr>
              <a:t>createTester</a:t>
            </a:r>
            <a:r>
              <a:rPr lang="en-US" dirty="0">
                <a:solidFill>
                  <a:schemeClr val="tx1"/>
                </a:solidFill>
              </a:rPr>
              <a:t>(condition, age);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Consumer&lt;</a:t>
            </a:r>
            <a:r>
              <a:rPr lang="en-US" dirty="0" err="1">
                <a:solidFill>
                  <a:schemeClr val="tx1"/>
                </a:solidFill>
              </a:rPr>
              <a:t>Map.Entry</a:t>
            </a:r>
            <a:r>
              <a:rPr lang="en-US" dirty="0">
                <a:solidFill>
                  <a:schemeClr val="tx1"/>
                </a:solidFill>
              </a:rPr>
              <a:t>&lt;String, Integer&gt;&gt; printer =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                                </a:t>
            </a:r>
            <a:r>
              <a:rPr lang="en-US" dirty="0" err="1">
                <a:solidFill>
                  <a:schemeClr val="tx1"/>
                </a:solidFill>
              </a:rPr>
              <a:t>createPrinter</a:t>
            </a:r>
            <a:r>
              <a:rPr lang="en-US" dirty="0">
                <a:solidFill>
                  <a:schemeClr val="tx1"/>
                </a:solidFill>
              </a:rPr>
              <a:t>(format);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printFilteredStudent</a:t>
            </a:r>
            <a:r>
              <a:rPr lang="en-US" dirty="0">
                <a:solidFill>
                  <a:schemeClr val="tx1"/>
                </a:solidFill>
              </a:rPr>
              <a:t>(people, tester, printer);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B5DECD91-13FC-4E17-95D5-77957913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 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0604F-F556-49AF-A2B5-BAA4BCC11B1C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C57A646-3A7F-4BD5-9F7E-B259E5E8357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26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ECEF2-4F30-4DD3-AD99-8FB3497AD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6766" y="1291608"/>
            <a:ext cx="11807672" cy="5141573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static Consumer&lt;</a:t>
            </a:r>
            <a:r>
              <a:rPr lang="en-US" sz="2200" dirty="0" err="1">
                <a:solidFill>
                  <a:schemeClr val="tx1"/>
                </a:solidFill>
              </a:rPr>
              <a:t>Map.Entry</a:t>
            </a:r>
            <a:r>
              <a:rPr lang="en-US" sz="2200" dirty="0">
                <a:solidFill>
                  <a:schemeClr val="tx1"/>
                </a:solidFill>
              </a:rPr>
              <a:t>&lt;String, Integer&gt;&gt; </a:t>
            </a:r>
            <a:r>
              <a:rPr lang="en-US" sz="2200" dirty="0" err="1">
                <a:solidFill>
                  <a:schemeClr val="tx1"/>
                </a:solidFill>
              </a:rPr>
              <a:t>createPrinter</a:t>
            </a:r>
            <a:r>
              <a:rPr lang="en-US" sz="2200" dirty="0">
                <a:solidFill>
                  <a:schemeClr val="tx1"/>
                </a:solidFill>
              </a:rPr>
              <a:t>(String format)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Consumer&lt;</a:t>
            </a:r>
            <a:r>
              <a:rPr lang="en-US" sz="2200" dirty="0" err="1">
                <a:solidFill>
                  <a:schemeClr val="tx1"/>
                </a:solidFill>
              </a:rPr>
              <a:t>Map.Entry</a:t>
            </a:r>
            <a:r>
              <a:rPr lang="en-US" sz="2200" dirty="0">
                <a:solidFill>
                  <a:schemeClr val="tx1"/>
                </a:solidFill>
              </a:rPr>
              <a:t>&lt;String, Integer&gt;&gt; printer = null;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switch (format)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case "name age":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printer = </a:t>
            </a:r>
            <a:r>
              <a:rPr lang="en-US" sz="2200" dirty="0">
                <a:solidFill>
                  <a:schemeClr val="bg1"/>
                </a:solidFill>
              </a:rPr>
              <a:t>person -&gt; </a:t>
            </a:r>
            <a:r>
              <a:rPr lang="en-US" sz="2200" dirty="0" err="1">
                <a:solidFill>
                  <a:schemeClr val="bg1"/>
                </a:solidFill>
              </a:rPr>
              <a:t>System.out.printf</a:t>
            </a:r>
            <a:r>
              <a:rPr lang="en-US" sz="2200" dirty="0">
                <a:solidFill>
                  <a:schemeClr val="bg1"/>
                </a:solidFill>
              </a:rPr>
              <a:t>("%s - %</a:t>
            </a:r>
            <a:r>
              <a:rPr lang="en-US" sz="2200" dirty="0" err="1">
                <a:solidFill>
                  <a:schemeClr val="bg1"/>
                </a:solidFill>
              </a:rPr>
              <a:t>d%n</a:t>
            </a:r>
            <a:r>
              <a:rPr lang="en-US" sz="2200" dirty="0">
                <a:solidFill>
                  <a:schemeClr val="bg1"/>
                </a:solidFill>
              </a:rPr>
              <a:t>",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bg1"/>
                </a:solidFill>
              </a:rPr>
              <a:t>				</a:t>
            </a:r>
            <a:r>
              <a:rPr lang="en-US" sz="2200" dirty="0" err="1">
                <a:solidFill>
                  <a:schemeClr val="bg1"/>
                </a:solidFill>
              </a:rPr>
              <a:t>person.getKey</a:t>
            </a:r>
            <a:r>
              <a:rPr lang="en-US" sz="2200" dirty="0">
                <a:solidFill>
                  <a:schemeClr val="bg1"/>
                </a:solidFill>
              </a:rPr>
              <a:t>(), </a:t>
            </a:r>
            <a:r>
              <a:rPr lang="en-US" sz="2200" dirty="0" err="1">
                <a:solidFill>
                  <a:schemeClr val="bg1"/>
                </a:solidFill>
              </a:rPr>
              <a:t>person.getValue</a:t>
            </a:r>
            <a:r>
              <a:rPr lang="en-US" sz="2200" dirty="0">
                <a:solidFill>
                  <a:schemeClr val="bg1"/>
                </a:solidFill>
              </a:rPr>
              <a:t>())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break;  </a:t>
            </a:r>
            <a:r>
              <a:rPr lang="en-US" sz="2200" dirty="0">
                <a:solidFill>
                  <a:schemeClr val="accent2"/>
                </a:solidFill>
              </a:rPr>
              <a:t>//TODO: </a:t>
            </a:r>
            <a:r>
              <a:rPr lang="en-US" sz="2200" i="1" dirty="0">
                <a:solidFill>
                  <a:schemeClr val="accent2"/>
                </a:solidFill>
              </a:rPr>
              <a:t>Add more cases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return printer;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21E6D8-66BE-45E7-87DC-D2F253F4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 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5F51-A061-423E-B5A3-40BD352C801C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1346612-B819-43FB-97F2-22C06AF1D97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ECEF2-4F30-4DD3-AD99-8FB3497AD6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544" y="1593057"/>
            <a:ext cx="11369646" cy="4632203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static Predicate&lt;Integer&gt; </a:t>
            </a:r>
            <a:r>
              <a:rPr lang="en-US" sz="2200" dirty="0" err="1">
                <a:solidFill>
                  <a:schemeClr val="tx1"/>
                </a:solidFill>
              </a:rPr>
              <a:t>createTester</a:t>
            </a:r>
            <a:r>
              <a:rPr lang="en-US" sz="2200" dirty="0">
                <a:solidFill>
                  <a:schemeClr val="tx1"/>
                </a:solidFill>
              </a:rPr>
              <a:t>(String condition, Integer age)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Predicate&lt;Integer&gt; tester = null;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switch (condition)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case "younger":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tester = </a:t>
            </a:r>
            <a:r>
              <a:rPr lang="en-US" sz="2200" dirty="0">
                <a:solidFill>
                  <a:schemeClr val="bg1"/>
                </a:solidFill>
              </a:rPr>
              <a:t>x -&gt; x &lt;= age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break;  </a:t>
            </a:r>
            <a:r>
              <a:rPr lang="en-US" sz="2200" dirty="0">
                <a:solidFill>
                  <a:schemeClr val="accent2"/>
                </a:solidFill>
              </a:rPr>
              <a:t>//TODO: </a:t>
            </a:r>
            <a:r>
              <a:rPr lang="en-US" sz="2200" i="1" dirty="0">
                <a:solidFill>
                  <a:schemeClr val="accent2"/>
                </a:solidFill>
              </a:rPr>
              <a:t>Add more cases</a:t>
            </a:r>
            <a:endParaRPr lang="en-US" sz="22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return tester;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B21E6D8-66BE-45E7-87DC-D2F253F45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 (3)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05F51-A061-423E-B5A3-40BD352C801C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8C5DAD5-960C-4F61-92C0-4DB34B578F0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120591" y="1153051"/>
            <a:ext cx="7950817" cy="5604199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while(!line.equals("Home"))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if(line.equals("back"))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  if(!</a:t>
            </a:r>
            <a:r>
              <a:rPr lang="en-US" sz="2000" dirty="0" err="1">
                <a:solidFill>
                  <a:schemeClr val="tx1"/>
                </a:solidFill>
              </a:rPr>
              <a:t>browser.</a:t>
            </a:r>
            <a:r>
              <a:rPr lang="en-US" sz="2000" dirty="0" err="1">
                <a:solidFill>
                  <a:schemeClr val="bg1"/>
                </a:solidFill>
              </a:rPr>
              <a:t>isEmpty</a:t>
            </a:r>
            <a:r>
              <a:rPr lang="en-US" sz="2000" dirty="0">
                <a:solidFill>
                  <a:schemeClr val="bg1"/>
                </a:solidFill>
              </a:rPr>
              <a:t>()</a:t>
            </a:r>
            <a:r>
              <a:rPr lang="en-US" sz="2000" dirty="0">
                <a:solidFill>
                  <a:schemeClr val="tx1"/>
                </a:solidFill>
              </a:rPr>
              <a:t>) { current = </a:t>
            </a:r>
            <a:r>
              <a:rPr lang="en-US" sz="2000" dirty="0" err="1">
                <a:solidFill>
                  <a:schemeClr val="tx1"/>
                </a:solidFill>
              </a:rPr>
              <a:t>browser.pop</a:t>
            </a:r>
            <a:r>
              <a:rPr lang="en-US" sz="2000" dirty="0">
                <a:solidFill>
                  <a:schemeClr val="tx1"/>
                </a:solidFill>
              </a:rPr>
              <a:t>();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   } </a:t>
            </a:r>
            <a:r>
              <a:rPr lang="en-US" sz="2000" dirty="0">
                <a:solidFill>
                  <a:schemeClr val="tx1"/>
                </a:solidFill>
              </a:rPr>
              <a:t>else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  </a:t>
            </a:r>
            <a:r>
              <a:rPr lang="en-US" sz="2000" dirty="0" err="1">
                <a:solidFill>
                  <a:schemeClr val="tx1"/>
                </a:solidFill>
              </a:rPr>
              <a:t>System.out.println</a:t>
            </a:r>
            <a:r>
              <a:rPr lang="en-US" sz="2000" dirty="0">
                <a:solidFill>
                  <a:schemeClr val="tx1"/>
                </a:solidFill>
              </a:rPr>
              <a:t>("no previous URLs");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  line = scanner.nextLine();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  continue;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} else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  if(!current.equals("")) { </a:t>
            </a:r>
            <a:r>
              <a:rPr lang="en-US" sz="2000" dirty="0" err="1">
                <a:solidFill>
                  <a:schemeClr val="tx1"/>
                </a:solidFill>
              </a:rPr>
              <a:t>browser.</a:t>
            </a:r>
            <a:r>
              <a:rPr lang="en-US" sz="2000" dirty="0" err="1">
                <a:solidFill>
                  <a:schemeClr val="bg1"/>
                </a:solidFill>
              </a:rPr>
              <a:t>push</a:t>
            </a:r>
            <a:r>
              <a:rPr lang="en-US" sz="2000" dirty="0">
                <a:solidFill>
                  <a:schemeClr val="bg1"/>
                </a:solidFill>
              </a:rPr>
              <a:t>(current)</a:t>
            </a:r>
            <a:r>
              <a:rPr lang="en-US" sz="2000" dirty="0">
                <a:solidFill>
                  <a:schemeClr val="tx1"/>
                </a:solidFill>
              </a:rPr>
              <a:t>;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  current = line;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System.out.println</a:t>
            </a:r>
            <a:r>
              <a:rPr lang="en-US" sz="2000" dirty="0">
                <a:solidFill>
                  <a:schemeClr val="tx1"/>
                </a:solidFill>
              </a:rPr>
              <a:t>(current);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  line = </a:t>
            </a:r>
            <a:r>
              <a:rPr lang="en-US" sz="2000" dirty="0" err="1">
                <a:solidFill>
                  <a:schemeClr val="tx1"/>
                </a:solidFill>
              </a:rPr>
              <a:t>scanner.nextLine</a:t>
            </a:r>
            <a:r>
              <a:rPr lang="en-US" sz="2000" dirty="0">
                <a:solidFill>
                  <a:schemeClr val="tx1"/>
                </a:solidFill>
              </a:rPr>
              <a:t>(); 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Browser History (2)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DDC2B29-F1A8-48D0-9728-ECB6AD5E969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5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7D686-83C2-4DBB-AE2C-1F59F3EC53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1083" y="1629000"/>
            <a:ext cx="10591800" cy="463220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static void </a:t>
            </a:r>
            <a:r>
              <a:rPr lang="en-US" sz="2200" dirty="0" err="1">
                <a:solidFill>
                  <a:schemeClr val="tx1"/>
                </a:solidFill>
              </a:rPr>
              <a:t>printFilteredStudent</a:t>
            </a:r>
            <a:r>
              <a:rPr lang="en-US" sz="2200" dirty="0">
                <a:solidFill>
                  <a:schemeClr val="tx1"/>
                </a:solidFill>
              </a:rPr>
              <a:t>(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		</a:t>
            </a:r>
            <a:r>
              <a:rPr lang="en-US" sz="2200" dirty="0" err="1">
                <a:solidFill>
                  <a:schemeClr val="bg1"/>
                </a:solidFill>
              </a:rPr>
              <a:t>LinkedHashMap</a:t>
            </a:r>
            <a:r>
              <a:rPr lang="en-US" sz="2200" dirty="0">
                <a:solidFill>
                  <a:schemeClr val="bg1"/>
                </a:solidFill>
              </a:rPr>
              <a:t>&lt;String, Integer&gt; people</a:t>
            </a:r>
            <a:r>
              <a:rPr lang="en-US" sz="2200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		</a:t>
            </a:r>
            <a:r>
              <a:rPr lang="en-US" sz="2200" dirty="0">
                <a:solidFill>
                  <a:schemeClr val="bg1"/>
                </a:solidFill>
              </a:rPr>
              <a:t>Predicate&lt;Integer&gt; tester</a:t>
            </a:r>
            <a:r>
              <a:rPr lang="en-US" sz="2200" dirty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 	 	</a:t>
            </a:r>
            <a:r>
              <a:rPr lang="en-US" sz="2200" dirty="0">
                <a:solidFill>
                  <a:schemeClr val="bg1"/>
                </a:solidFill>
              </a:rPr>
              <a:t>Consumer&lt;</a:t>
            </a:r>
            <a:r>
              <a:rPr lang="en-US" sz="2200" dirty="0" err="1">
                <a:solidFill>
                  <a:schemeClr val="bg1"/>
                </a:solidFill>
              </a:rPr>
              <a:t>Map.Entry</a:t>
            </a:r>
            <a:r>
              <a:rPr lang="en-US" sz="2200" dirty="0">
                <a:solidFill>
                  <a:schemeClr val="bg1"/>
                </a:solidFill>
              </a:rPr>
              <a:t>&lt;String, Integer&gt;&gt; printer</a:t>
            </a:r>
            <a:r>
              <a:rPr lang="en-US" sz="2200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for (</a:t>
            </a:r>
            <a:r>
              <a:rPr lang="en-US" sz="2200" dirty="0" err="1">
                <a:solidFill>
                  <a:schemeClr val="tx1"/>
                </a:solidFill>
              </a:rPr>
              <a:t>Map.Entry</a:t>
            </a:r>
            <a:r>
              <a:rPr lang="en-US" sz="2200" dirty="0">
                <a:solidFill>
                  <a:schemeClr val="tx1"/>
                </a:solidFill>
              </a:rPr>
              <a:t>&lt;String, Integer&gt; person : </a:t>
            </a:r>
            <a:r>
              <a:rPr lang="en-US" sz="2200" dirty="0" err="1">
                <a:solidFill>
                  <a:schemeClr val="tx1"/>
                </a:solidFill>
              </a:rPr>
              <a:t>people.entrySet</a:t>
            </a:r>
            <a:r>
              <a:rPr lang="en-US" sz="2200" dirty="0">
                <a:solidFill>
                  <a:schemeClr val="tx1"/>
                </a:solidFill>
              </a:rPr>
              <a:t>())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if (</a:t>
            </a:r>
            <a:r>
              <a:rPr lang="en-US" sz="2200" dirty="0" err="1">
                <a:solidFill>
                  <a:schemeClr val="tx1"/>
                </a:solidFill>
              </a:rPr>
              <a:t>tester.</a:t>
            </a:r>
            <a:r>
              <a:rPr lang="en-US" sz="2200" dirty="0" err="1">
                <a:solidFill>
                  <a:schemeClr val="bg1"/>
                </a:solidFill>
              </a:rPr>
              <a:t>test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 err="1">
                <a:solidFill>
                  <a:schemeClr val="tx1"/>
                </a:solidFill>
              </a:rPr>
              <a:t>people.get</a:t>
            </a:r>
            <a:r>
              <a:rPr lang="en-US" sz="2200" dirty="0">
                <a:solidFill>
                  <a:schemeClr val="tx1"/>
                </a:solidFill>
              </a:rPr>
              <a:t>(</a:t>
            </a:r>
            <a:r>
              <a:rPr lang="en-US" sz="2200" dirty="0" err="1">
                <a:solidFill>
                  <a:schemeClr val="tx1"/>
                </a:solidFill>
              </a:rPr>
              <a:t>person.getKey</a:t>
            </a:r>
            <a:r>
              <a:rPr lang="en-US" sz="2200" dirty="0">
                <a:solidFill>
                  <a:schemeClr val="tx1"/>
                </a:solidFill>
              </a:rPr>
              <a:t>())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</a:t>
            </a:r>
            <a:r>
              <a:rPr lang="en-US" sz="2200" dirty="0" err="1">
                <a:solidFill>
                  <a:schemeClr val="tx1"/>
                </a:solidFill>
              </a:rPr>
              <a:t>printer.</a:t>
            </a:r>
            <a:r>
              <a:rPr lang="en-US" sz="2200" dirty="0" err="1">
                <a:solidFill>
                  <a:schemeClr val="bg1"/>
                </a:solidFill>
              </a:rPr>
              <a:t>accept</a:t>
            </a:r>
            <a:r>
              <a:rPr lang="en-US" sz="2200" dirty="0">
                <a:solidFill>
                  <a:schemeClr val="bg1"/>
                </a:solidFill>
              </a:rPr>
              <a:t>(</a:t>
            </a:r>
            <a:r>
              <a:rPr lang="en-US" sz="2200" dirty="0">
                <a:solidFill>
                  <a:schemeClr val="tx1"/>
                </a:solidFill>
              </a:rPr>
              <a:t>person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18230B8-B156-47F7-91D9-DDBD6CA4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Filter by Age (4)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4B189D-34A7-49DB-9305-ACB396832BBE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https://judge.softuni.bg/Contests/1513/Functional-Programming-Lab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1999E00-D25B-4BD6-A201-CE1F80C1782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56937" y="1764403"/>
            <a:ext cx="8483269" cy="4899824"/>
          </a:xfrm>
          <a:prstGeom prst="rect">
            <a:avLst/>
          </a:prstGeom>
        </p:spPr>
        <p:txBody>
          <a:bodyPr vert="horz" lIns="107972" tIns="35991" rIns="107972" bIns="35991" rtlCol="0"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dirty="0">
                <a:solidFill>
                  <a:schemeClr val="bg2"/>
                </a:solidFill>
              </a:rPr>
              <a:t>Lambda expressions are anonymous methods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Function&lt;T,R&gt;</a:t>
            </a:r>
            <a:r>
              <a:rPr lang="en-US" sz="3000" dirty="0">
                <a:solidFill>
                  <a:schemeClr val="bg2"/>
                </a:solidFill>
              </a:rPr>
              <a:t> is a function that returns R type</a:t>
            </a:r>
            <a:endParaRPr lang="en-US" sz="3000" b="1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Consumer&lt;T&gt;</a:t>
            </a:r>
            <a:r>
              <a:rPr lang="en-US" sz="3000" dirty="0">
                <a:solidFill>
                  <a:schemeClr val="bg2"/>
                </a:solidFill>
              </a:rPr>
              <a:t> is a void function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Supplier&lt;T&gt;</a:t>
            </a:r>
            <a:r>
              <a:rPr lang="en-US" sz="3000" dirty="0">
                <a:solidFill>
                  <a:schemeClr val="bg2"/>
                </a:solidFill>
              </a:rPr>
              <a:t> gets no parameters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>
                <a:solidFill>
                  <a:schemeClr val="bg1"/>
                </a:solidFill>
              </a:rPr>
              <a:t>Predicate&lt;T&gt;</a:t>
            </a:r>
            <a:r>
              <a:rPr lang="en-US" sz="3000" dirty="0">
                <a:solidFill>
                  <a:schemeClr val="bg2"/>
                </a:solidFill>
              </a:rPr>
              <a:t> evaluates a condition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b="1" dirty="0" err="1">
                <a:solidFill>
                  <a:schemeClr val="bg1"/>
                </a:solidFill>
              </a:rPr>
              <a:t>BiFunction</a:t>
            </a:r>
            <a:r>
              <a:rPr lang="en-US" sz="3000" b="1" dirty="0">
                <a:solidFill>
                  <a:schemeClr val="bg1"/>
                </a:solidFill>
              </a:rPr>
              <a:t>&lt;T, U, R&gt; </a:t>
            </a:r>
            <a:r>
              <a:rPr lang="en-US" sz="3000" dirty="0">
                <a:solidFill>
                  <a:schemeClr val="bg2"/>
                </a:solidFill>
              </a:rPr>
              <a:t>accepts two parameters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000" dirty="0">
                <a:solidFill>
                  <a:schemeClr val="bg2"/>
                </a:solidFill>
              </a:rPr>
              <a:t>Functions can be passed like variables to methods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3179008-291F-4615-9C63-785DD70CF3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16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Classes, Fields, Constructors, Methods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Classes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56A046-9CE4-47F7-B1EE-04A379868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574000"/>
            <a:ext cx="2248400" cy="2248400"/>
          </a:xfrm>
          <a:prstGeom prst="rect">
            <a:avLst/>
          </a:prstGeom>
        </p:spPr>
      </p:pic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645441" y="5909744"/>
            <a:ext cx="2951518" cy="39554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8645441" y="6334540"/>
            <a:ext cx="2951518" cy="363232"/>
          </a:xfrm>
        </p:spPr>
        <p:txBody>
          <a:bodyPr/>
          <a:lstStyle/>
          <a:p>
            <a:r>
              <a:rPr lang="en-US">
                <a:hlinkClick r:id="rId4"/>
              </a:rPr>
              <a:t>https://softuni.bg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672735" y="4867792"/>
            <a:ext cx="2951518" cy="52481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672735" y="5361047"/>
            <a:ext cx="2951518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130565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192001" y="1191467"/>
            <a:ext cx="11804822" cy="5530010"/>
          </a:xfrm>
        </p:spPr>
        <p:txBody>
          <a:bodyPr>
            <a:normAutofit/>
          </a:bodyPr>
          <a:lstStyle/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Defining Simple Classes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Fields 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Methods</a:t>
            </a:r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Constructors, Keyword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this</a:t>
            </a:r>
            <a:endParaRPr lang="en-US" dirty="0"/>
          </a:p>
          <a:p>
            <a:pPr marL="442913" indent="-442913">
              <a:lnSpc>
                <a:spcPct val="100000"/>
              </a:lnSpc>
              <a:spcBef>
                <a:spcPts val="500"/>
              </a:spcBef>
              <a:buFontTx/>
              <a:buAutoNum type="arabicPeriod"/>
            </a:pPr>
            <a:r>
              <a:rPr lang="en-US" dirty="0"/>
              <a:t>Static Members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6" name="Picture 5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8EFA33B-D489-431F-A658-F209F5E428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48600" y="1371601"/>
            <a:ext cx="3572162" cy="4385137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0009C6C2-5A8B-4A21-9372-CF110D9B8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42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FA2951B-AB40-4AB4-936F-6F699870A6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42" y="1524000"/>
            <a:ext cx="2404316" cy="24043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1D3213-1FA6-4228-8D8F-2548038790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Defining Classes</a:t>
            </a:r>
          </a:p>
        </p:txBody>
      </p:sp>
    </p:spTree>
    <p:extLst>
      <p:ext uri="{BB962C8B-B14F-4D97-AF65-F5344CB8AC3E}">
        <p14:creationId xmlns:p14="http://schemas.microsoft.com/office/powerpoint/2010/main" val="34999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86766" y="1121143"/>
            <a:ext cx="10129234" cy="5546589"/>
          </a:xfrm>
        </p:spPr>
        <p:txBody>
          <a:bodyPr/>
          <a:lstStyle/>
          <a:p>
            <a:pPr marL="457200" indent="-457200"/>
            <a:r>
              <a:rPr lang="en-GB" dirty="0"/>
              <a:t>Specification of a given type of objects </a:t>
            </a:r>
            <a:br>
              <a:rPr lang="en-GB" dirty="0"/>
            </a:br>
            <a:r>
              <a:rPr lang="en-GB" dirty="0"/>
              <a:t>from the real-world</a:t>
            </a:r>
          </a:p>
          <a:p>
            <a:pPr marL="457200" indent="-457200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Classes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provide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structure for describing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creating objects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Simple Classes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453421" y="3987633"/>
            <a:ext cx="3062477" cy="2003213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sz="3200">
                <a:solidFill>
                  <a:srgbClr val="FFA000"/>
                </a:solidFill>
              </a:rPr>
              <a:t>class</a:t>
            </a:r>
            <a:r>
              <a:rPr lang="en-US" sz="3200">
                <a:solidFill>
                  <a:srgbClr val="234465"/>
                </a:solidFill>
              </a:rPr>
              <a:t> Car </a:t>
            </a:r>
            <a:r>
              <a:rPr lang="en-US" sz="3200">
                <a:solidFill>
                  <a:srgbClr val="FFA000"/>
                </a:solidFill>
              </a:rPr>
              <a:t>{</a:t>
            </a:r>
          </a:p>
          <a:p>
            <a:pPr>
              <a:defRPr/>
            </a:pPr>
            <a:r>
              <a:rPr lang="en-US" sz="3200">
                <a:solidFill>
                  <a:srgbClr val="234465"/>
                </a:solidFill>
              </a:rPr>
              <a:t>  …</a:t>
            </a:r>
          </a:p>
          <a:p>
            <a:pPr>
              <a:defRPr/>
            </a:pPr>
            <a:r>
              <a:rPr lang="en-US" sz="3200">
                <a:solidFill>
                  <a:srgbClr val="FFA000"/>
                </a:solidFill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621566" y="3066536"/>
            <a:ext cx="2156684" cy="688889"/>
          </a:xfrm>
          <a:prstGeom prst="wedgeRoundRectCallout">
            <a:avLst>
              <a:gd name="adj1" fmla="val -37121"/>
              <a:gd name="adj2" fmla="val 704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Class </a:t>
            </a:r>
            <a:r>
              <a:rPr lang="en-US" sz="3200" b="1" dirty="0">
                <a:solidFill>
                  <a:srgbClr val="FFA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name</a:t>
            </a:r>
            <a:endParaRPr lang="en-US" sz="3200" b="1" noProof="1">
              <a:solidFill>
                <a:srgbClr val="FF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5950414" y="4688117"/>
            <a:ext cx="2156683" cy="802508"/>
          </a:xfrm>
          <a:prstGeom prst="wedgeRoundRectCallout">
            <a:avLst>
              <a:gd name="adj1" fmla="val -26564"/>
              <a:gd name="adj2" fmla="val -33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Class </a:t>
            </a:r>
            <a:r>
              <a:rPr lang="en-US" sz="3200" b="1" dirty="0">
                <a:solidFill>
                  <a:srgbClr val="FFA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body</a:t>
            </a:r>
            <a:endParaRPr lang="en-US" sz="3200" b="1" noProof="1">
              <a:solidFill>
                <a:srgbClr val="FF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143896" y="3643188"/>
            <a:ext cx="2008443" cy="688889"/>
          </a:xfrm>
          <a:prstGeom prst="wedgeRoundRectCallout">
            <a:avLst>
              <a:gd name="adj1" fmla="val 59925"/>
              <a:gd name="adj2" fmla="val 3496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GB" sz="32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Keyword</a:t>
            </a:r>
            <a:endParaRPr lang="en-US" sz="32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D432E36-DB90-45B0-B153-461F01839BD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6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28801" y="1121144"/>
            <a:ext cx="10164900" cy="5276048"/>
          </a:xfrm>
        </p:spPr>
        <p:txBody>
          <a:bodyPr/>
          <a:lstStyle/>
          <a:p>
            <a:r>
              <a:rPr lang="en-US" noProof="1"/>
              <a:t>Use PascalCase naming</a:t>
            </a:r>
          </a:p>
          <a:p>
            <a:r>
              <a:rPr lang="en-GB" dirty="0"/>
              <a:t>Use descriptive nouns</a:t>
            </a:r>
          </a:p>
          <a:p>
            <a:r>
              <a:rPr lang="en-GB" dirty="0"/>
              <a:t>Avoid ambiguous names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24299" y="3271810"/>
            <a:ext cx="5283578" cy="16329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8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Dice { … }</a:t>
            </a:r>
          </a:p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</a:t>
            </a:r>
            <a:r>
              <a:rPr lang="en-US" noProof="1">
                <a:solidFill>
                  <a:srgbClr val="234465"/>
                </a:solidFill>
              </a:rPr>
              <a:t>BankAccount</a:t>
            </a:r>
            <a:r>
              <a:rPr lang="en-US" dirty="0">
                <a:solidFill>
                  <a:srgbClr val="234465"/>
                </a:solidFill>
              </a:rPr>
              <a:t> { … }</a:t>
            </a:r>
          </a:p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</a:t>
            </a:r>
            <a:r>
              <a:rPr lang="en-US" noProof="1">
                <a:solidFill>
                  <a:srgbClr val="234465"/>
                </a:solidFill>
              </a:rPr>
              <a:t>IntegerCalculator</a:t>
            </a:r>
            <a:r>
              <a:rPr lang="en-US" dirty="0">
                <a:solidFill>
                  <a:srgbClr val="234465"/>
                </a:solidFill>
              </a:rPr>
              <a:t> { … }</a:t>
            </a:r>
          </a:p>
        </p:txBody>
      </p:sp>
      <p:pic>
        <p:nvPicPr>
          <p:cNvPr id="13" name="Picture 2" descr="haken, installed, ok, package, richtig, right, tick, updat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7188" y="3624303"/>
            <a:ext cx="1293108" cy="1162526"/>
          </a:xfrm>
          <a:prstGeom prst="rect">
            <a:avLst/>
          </a:prstGeom>
          <a:noFill/>
          <a:effectLst>
            <a:outerShdw blurRad="101600" sx="102000" sy="102000" algn="ctr" rotWithShape="0">
              <a:schemeClr val="tx2">
                <a:lumMod val="60000"/>
                <a:lumOff val="40000"/>
                <a:alpha val="7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5"/>
          <p:cNvSpPr txBox="1">
            <a:spLocks/>
          </p:cNvSpPr>
          <p:nvPr/>
        </p:nvSpPr>
        <p:spPr>
          <a:xfrm>
            <a:off x="4524299" y="4996480"/>
            <a:ext cx="5283578" cy="1632920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398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TPMF { … }</a:t>
            </a:r>
          </a:p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</a:t>
            </a:r>
            <a:r>
              <a:rPr lang="en-US" noProof="1">
                <a:solidFill>
                  <a:srgbClr val="234465"/>
                </a:solidFill>
              </a:rPr>
              <a:t>bankaccount</a:t>
            </a:r>
            <a:r>
              <a:rPr lang="en-US" dirty="0">
                <a:solidFill>
                  <a:srgbClr val="234465"/>
                </a:solidFill>
              </a:rPr>
              <a:t> { … }</a:t>
            </a:r>
          </a:p>
          <a:p>
            <a:pPr>
              <a:defRPr/>
            </a:pPr>
            <a:r>
              <a:rPr lang="en-US">
                <a:solidFill>
                  <a:srgbClr val="234465"/>
                </a:solidFill>
              </a:rPr>
              <a:t>class </a:t>
            </a:r>
            <a:r>
              <a:rPr lang="en-US" noProof="1">
                <a:solidFill>
                  <a:srgbClr val="234465"/>
                </a:solidFill>
              </a:rPr>
              <a:t>numcalc</a:t>
            </a:r>
            <a:r>
              <a:rPr lang="en-US">
                <a:solidFill>
                  <a:srgbClr val="234465"/>
                </a:solidFill>
              </a:rPr>
              <a:t> </a:t>
            </a:r>
            <a:r>
              <a:rPr lang="en-US" dirty="0">
                <a:solidFill>
                  <a:srgbClr val="234465"/>
                </a:solidFill>
              </a:rPr>
              <a:t>{ … }</a:t>
            </a:r>
          </a:p>
        </p:txBody>
      </p:sp>
      <p:pic>
        <p:nvPicPr>
          <p:cNvPr id="14" name="Picture 13" descr="approve, block, cancel, delete, reject icon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7588" y="5383472"/>
            <a:ext cx="1104992" cy="1093528"/>
          </a:xfrm>
          <a:prstGeom prst="rect">
            <a:avLst/>
          </a:prstGeom>
          <a:noFill/>
          <a:effectLst>
            <a:outerShdw blurRad="101600" sx="102000" sy="102000" algn="ctr" rotWithShape="0">
              <a:srgbClr val="FF3300">
                <a:alpha val="6980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18D45BE6-6EB3-4EA5-9603-FB74D0209E8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Members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is made up of </a:t>
            </a:r>
            <a:r>
              <a:rPr lang="en-US" b="1" dirty="0">
                <a:solidFill>
                  <a:srgbClr val="FFA000"/>
                </a:solidFill>
              </a:rPr>
              <a:t>state </a:t>
            </a:r>
            <a:r>
              <a:rPr lang="en-US" dirty="0">
                <a:solidFill>
                  <a:srgbClr val="234465"/>
                </a:solidFill>
              </a:rPr>
              <a:t>and </a:t>
            </a:r>
            <a:r>
              <a:rPr lang="en-US" b="1" dirty="0">
                <a:solidFill>
                  <a:srgbClr val="FFA000"/>
                </a:solidFill>
              </a:rPr>
              <a:t>behavior</a:t>
            </a:r>
            <a:endParaRPr lang="bg-BG" b="1" dirty="0">
              <a:solidFill>
                <a:srgbClr val="FFA000"/>
              </a:solidFill>
            </a:endParaRPr>
          </a:p>
          <a:p>
            <a:pPr>
              <a:defRPr/>
            </a:pPr>
            <a:r>
              <a:rPr lang="en-GB" dirty="0">
                <a:solidFill>
                  <a:srgbClr val="234465"/>
                </a:solidFill>
              </a:rPr>
              <a:t>Fields </a:t>
            </a:r>
            <a:r>
              <a:rPr lang="en-GB" b="1" dirty="0">
                <a:solidFill>
                  <a:srgbClr val="FFA000"/>
                </a:solidFill>
              </a:rPr>
              <a:t>store state</a:t>
            </a:r>
          </a:p>
          <a:p>
            <a:pPr>
              <a:defRPr/>
            </a:pPr>
            <a:r>
              <a:rPr lang="en-GB" dirty="0">
                <a:solidFill>
                  <a:srgbClr val="234465"/>
                </a:solidFill>
              </a:rPr>
              <a:t>Methods </a:t>
            </a:r>
            <a:r>
              <a:rPr lang="en-GB" b="1" dirty="0">
                <a:solidFill>
                  <a:srgbClr val="FFA000"/>
                </a:solidFill>
              </a:rPr>
              <a:t>describe behaviour</a:t>
            </a:r>
            <a:endParaRPr lang="en-US" b="1" dirty="0">
              <a:solidFill>
                <a:srgbClr val="FFA000"/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0864" y="3300739"/>
            <a:ext cx="4864137" cy="25264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2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Car {</a:t>
            </a:r>
          </a:p>
          <a:p>
            <a:pPr>
              <a:defRPr/>
            </a:pPr>
            <a:r>
              <a:rPr lang="en-US" dirty="0">
                <a:solidFill>
                  <a:srgbClr val="234465">
                    <a:lumMod val="75000"/>
                  </a:srgbClr>
                </a:solidFill>
              </a:rPr>
              <a:t>  </a:t>
            </a:r>
            <a:r>
              <a:rPr lang="en-US" dirty="0">
                <a:solidFill>
                  <a:srgbClr val="FFA000"/>
                </a:solidFill>
              </a:rPr>
              <a:t>String brand;</a:t>
            </a:r>
          </a:p>
          <a:p>
            <a:pPr>
              <a:defRPr/>
            </a:pPr>
            <a:r>
              <a:rPr lang="en-US" dirty="0">
                <a:solidFill>
                  <a:srgbClr val="FFA000"/>
                </a:solidFill>
              </a:rPr>
              <a:t>  String model;</a:t>
            </a:r>
          </a:p>
          <a:p>
            <a:pPr>
              <a:defRPr/>
            </a:pPr>
            <a:r>
              <a:rPr lang="en-US" dirty="0">
                <a:solidFill>
                  <a:srgbClr val="FFA000"/>
                </a:solidFill>
              </a:rPr>
              <a:t>  void start(){ … }</a:t>
            </a:r>
          </a:p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}</a:t>
            </a: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657600" y="3856166"/>
            <a:ext cx="1066800" cy="533400"/>
          </a:xfrm>
          <a:prstGeom prst="wedgeRoundRectCallout">
            <a:avLst>
              <a:gd name="adj1" fmla="val -75235"/>
              <a:gd name="adj2" fmla="val 313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Fields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4191000" y="4953001"/>
            <a:ext cx="1457072" cy="593469"/>
          </a:xfrm>
          <a:prstGeom prst="wedgeRoundRectCallout">
            <a:avLst>
              <a:gd name="adj1" fmla="val -63347"/>
              <a:gd name="adj2" fmla="val -23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Method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89669" y="3300739"/>
            <a:ext cx="4864137" cy="252643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2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class Dog {</a:t>
            </a:r>
          </a:p>
          <a:p>
            <a:pPr>
              <a:defRPr/>
            </a:pPr>
            <a:r>
              <a:rPr lang="en-US" dirty="0">
                <a:solidFill>
                  <a:srgbClr val="234465">
                    <a:lumMod val="75000"/>
                  </a:srgbClr>
                </a:solidFill>
              </a:rPr>
              <a:t>  </a:t>
            </a:r>
            <a:r>
              <a:rPr lang="en-US" dirty="0">
                <a:solidFill>
                  <a:srgbClr val="FFA000"/>
                </a:solidFill>
              </a:rPr>
              <a:t>int age;</a:t>
            </a:r>
          </a:p>
          <a:p>
            <a:pPr>
              <a:defRPr/>
            </a:pPr>
            <a:r>
              <a:rPr lang="en-US" dirty="0">
                <a:solidFill>
                  <a:srgbClr val="FFA000"/>
                </a:solidFill>
              </a:rPr>
              <a:t>  String type;</a:t>
            </a:r>
          </a:p>
          <a:p>
            <a:pPr>
              <a:defRPr/>
            </a:pPr>
            <a:r>
              <a:rPr lang="en-US" dirty="0">
                <a:solidFill>
                  <a:srgbClr val="FFA000"/>
                </a:solidFill>
              </a:rPr>
              <a:t>  void bark(){ … }</a:t>
            </a:r>
          </a:p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8628714" y="3856166"/>
            <a:ext cx="1066800" cy="533400"/>
          </a:xfrm>
          <a:prstGeom prst="wedgeRoundRectCallout">
            <a:avLst>
              <a:gd name="adj1" fmla="val -75235"/>
              <a:gd name="adj2" fmla="val 313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Fields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>
            <a:off x="9372600" y="4953001"/>
            <a:ext cx="1457072" cy="593469"/>
          </a:xfrm>
          <a:prstGeom prst="wedgeRoundRectCallout">
            <a:avLst>
              <a:gd name="adj1" fmla="val -63347"/>
              <a:gd name="adj2" fmla="val -234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Method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16F27259-627E-4A27-938F-84F686A8DB0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5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Object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A class can have </a:t>
            </a:r>
            <a:r>
              <a:rPr lang="en-US" b="1" dirty="0">
                <a:solidFill>
                  <a:srgbClr val="FFA000"/>
                </a:solidFill>
              </a:rPr>
              <a:t>many instances </a:t>
            </a:r>
            <a:r>
              <a:rPr lang="en-US" dirty="0">
                <a:solidFill>
                  <a:srgbClr val="234465"/>
                </a:solidFill>
              </a:rPr>
              <a:t>(objects)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85801" y="1911433"/>
            <a:ext cx="5577077" cy="32035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2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class Program {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  public static void main() {</a:t>
            </a:r>
          </a:p>
          <a:p>
            <a:pPr>
              <a:defRPr/>
            </a:pP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   </a:t>
            </a:r>
            <a:r>
              <a:rPr lang="en-US" sz="2400" dirty="0">
                <a:solidFill>
                  <a:srgbClr val="234465"/>
                </a:solidFill>
              </a:rPr>
              <a:t>Car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 err="1">
                <a:solidFill>
                  <a:srgbClr val="FFA000"/>
                </a:solidFill>
              </a:rPr>
              <a:t>firstCar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>
                <a:solidFill>
                  <a:srgbClr val="234465"/>
                </a:solidFill>
              </a:rPr>
              <a:t>=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>
                <a:solidFill>
                  <a:srgbClr val="FFA000"/>
                </a:solidFill>
              </a:rPr>
              <a:t>new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>
                <a:solidFill>
                  <a:srgbClr val="234465"/>
                </a:solidFill>
              </a:rPr>
              <a:t>Car();</a:t>
            </a:r>
          </a:p>
          <a:p>
            <a:pPr>
              <a:defRPr/>
            </a:pP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   </a:t>
            </a:r>
            <a:r>
              <a:rPr lang="en-US" sz="2400" dirty="0">
                <a:solidFill>
                  <a:srgbClr val="234465"/>
                </a:solidFill>
              </a:rPr>
              <a:t>Car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 err="1">
                <a:solidFill>
                  <a:srgbClr val="FFA000"/>
                </a:solidFill>
              </a:rPr>
              <a:t>secondCar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>
                <a:solidFill>
                  <a:srgbClr val="234465"/>
                </a:solidFill>
              </a:rPr>
              <a:t>=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>
                <a:solidFill>
                  <a:srgbClr val="FFA000"/>
                </a:solidFill>
              </a:rPr>
              <a:t>new</a:t>
            </a:r>
            <a:r>
              <a:rPr lang="en-US" sz="24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400" dirty="0">
                <a:solidFill>
                  <a:srgbClr val="234465"/>
                </a:solidFill>
              </a:rPr>
              <a:t>Car();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  }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}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1563763" y="4149000"/>
            <a:ext cx="2385731" cy="921534"/>
          </a:xfrm>
          <a:prstGeom prst="wedgeRoundRectCallout">
            <a:avLst>
              <a:gd name="adj1" fmla="val 16683"/>
              <a:gd name="adj2" fmla="val -6779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Variable stores a </a:t>
            </a:r>
            <a:r>
              <a:rPr lang="en-US" sz="2400" b="1" dirty="0">
                <a:solidFill>
                  <a:srgbClr val="FFA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reference</a:t>
            </a:r>
            <a:endParaRPr lang="en-US" sz="2400" b="1" noProof="1">
              <a:solidFill>
                <a:srgbClr val="FFA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4881000" y="4014000"/>
            <a:ext cx="3048000" cy="540534"/>
          </a:xfrm>
          <a:prstGeom prst="wedgeRoundRectCallout">
            <a:avLst>
              <a:gd name="adj1" fmla="val -63957"/>
              <a:gd name="adj2" fmla="val -61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Use the </a:t>
            </a:r>
            <a:r>
              <a:rPr lang="en-US" sz="2400" b="1" dirty="0">
                <a:solidFill>
                  <a:srgbClr val="FFA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new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keyword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F4352-EA21-48E7-8588-D1D1315F1FB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987" y="2362201"/>
            <a:ext cx="3799215" cy="3799215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FD512C24-379D-4D42-BB72-D6535708A36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5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2C6F2A-6923-4AEB-9946-172C8FCC9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Declaring a variable creates a </a:t>
            </a:r>
            <a:r>
              <a:rPr lang="en-GB" b="1" dirty="0">
                <a:solidFill>
                  <a:srgbClr val="FF0000"/>
                </a:solidFill>
              </a:rPr>
              <a:t>reference</a:t>
            </a:r>
            <a:r>
              <a:rPr lang="en-GB" dirty="0"/>
              <a:t> in the stack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FF0000"/>
                </a:solidFill>
              </a:rPr>
              <a:t>new</a:t>
            </a:r>
            <a:r>
              <a:rPr lang="en-GB" dirty="0"/>
              <a:t> keyword allocates memory on the heap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F15D21-5529-40B4-9291-188B5C8B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Reference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7BD68F0-758B-4163-A837-7D5EC2E3C43F}"/>
              </a:ext>
            </a:extLst>
          </p:cNvPr>
          <p:cNvSpPr txBox="1">
            <a:spLocks/>
          </p:cNvSpPr>
          <p:nvPr/>
        </p:nvSpPr>
        <p:spPr>
          <a:xfrm>
            <a:off x="2667000" y="2590801"/>
            <a:ext cx="4845052" cy="61821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2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sz="2600">
                <a:solidFill>
                  <a:srgbClr val="234465"/>
                </a:solidFill>
              </a:rPr>
              <a:t>Car</a:t>
            </a:r>
            <a:r>
              <a:rPr lang="en-US" sz="260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600">
                <a:solidFill>
                  <a:srgbClr val="FFA000"/>
                </a:solidFill>
              </a:rPr>
              <a:t>car</a:t>
            </a:r>
            <a:r>
              <a:rPr lang="en-US" sz="260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600" dirty="0">
                <a:solidFill>
                  <a:srgbClr val="234465"/>
                </a:solidFill>
              </a:rPr>
              <a:t>=</a:t>
            </a:r>
            <a:r>
              <a:rPr lang="en-US" sz="2600" dirty="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600">
                <a:solidFill>
                  <a:srgbClr val="FFA000"/>
                </a:solidFill>
              </a:rPr>
              <a:t>new</a:t>
            </a:r>
            <a:r>
              <a:rPr lang="en-US" sz="2600">
                <a:solidFill>
                  <a:srgbClr val="234465">
                    <a:lumMod val="75000"/>
                  </a:srgbClr>
                </a:solidFill>
              </a:rPr>
              <a:t> </a:t>
            </a:r>
            <a:r>
              <a:rPr lang="en-US" sz="2600">
                <a:solidFill>
                  <a:srgbClr val="234465"/>
                </a:solidFill>
              </a:rPr>
              <a:t>Car();</a:t>
            </a:r>
            <a:endParaRPr lang="en-US" sz="2600" dirty="0">
              <a:solidFill>
                <a:srgbClr val="234465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C62C54C-D5DC-4428-A5D5-C276FE740010}"/>
              </a:ext>
            </a:extLst>
          </p:cNvPr>
          <p:cNvGrpSpPr/>
          <p:nvPr/>
        </p:nvGrpSpPr>
        <p:grpSpPr>
          <a:xfrm>
            <a:off x="2664100" y="3455363"/>
            <a:ext cx="6041546" cy="1905000"/>
            <a:chOff x="693282" y="3505200"/>
            <a:chExt cx="6041546" cy="1905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151D2A-9670-4778-AA2E-3E5751AB9E40}"/>
                </a:ext>
              </a:extLst>
            </p:cNvPr>
            <p:cNvSpPr/>
            <p:nvPr/>
          </p:nvSpPr>
          <p:spPr bwMode="auto">
            <a:xfrm>
              <a:off x="3727416" y="3505692"/>
              <a:ext cx="3007412" cy="1904508"/>
            </a:xfrm>
            <a:prstGeom prst="rect">
              <a:avLst/>
            </a:prstGeom>
            <a:solidFill>
              <a:schemeClr val="dk2">
                <a:alpha val="15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8F683C-6834-4508-82E0-3F2EED68AC86}"/>
                </a:ext>
              </a:extLst>
            </p:cNvPr>
            <p:cNvSpPr/>
            <p:nvPr/>
          </p:nvSpPr>
          <p:spPr bwMode="auto">
            <a:xfrm>
              <a:off x="3829482" y="3572002"/>
              <a:ext cx="2819400" cy="6096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HEAP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1E95FC-7CD2-4290-85A8-A030D230C470}"/>
                </a:ext>
              </a:extLst>
            </p:cNvPr>
            <p:cNvSpPr/>
            <p:nvPr/>
          </p:nvSpPr>
          <p:spPr bwMode="auto">
            <a:xfrm>
              <a:off x="720662" y="3505200"/>
              <a:ext cx="3007412" cy="1905000"/>
            </a:xfrm>
            <a:prstGeom prst="rect">
              <a:avLst/>
            </a:prstGeom>
            <a:solidFill>
              <a:schemeClr val="dk2">
                <a:alpha val="15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97C3D8-362F-4C40-B485-2C8013A01888}"/>
                </a:ext>
              </a:extLst>
            </p:cNvPr>
            <p:cNvSpPr/>
            <p:nvPr/>
          </p:nvSpPr>
          <p:spPr bwMode="auto">
            <a:xfrm>
              <a:off x="822728" y="3571509"/>
              <a:ext cx="2819400" cy="609600"/>
            </a:xfrm>
            <a:prstGeom prst="rect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GB" sz="28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rPr>
                <a:t>STACK</a:t>
              </a:r>
              <a:endPara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16D9F11-A45E-49B9-A380-F140072BD888}"/>
                </a:ext>
              </a:extLst>
            </p:cNvPr>
            <p:cNvGrpSpPr/>
            <p:nvPr/>
          </p:nvGrpSpPr>
          <p:grpSpPr>
            <a:xfrm>
              <a:off x="693282" y="4149121"/>
              <a:ext cx="5708936" cy="1093943"/>
              <a:chOff x="5838432" y="1938829"/>
              <a:chExt cx="5708936" cy="109394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F71EB8-FE14-4A73-B05F-AC2923500C4E}"/>
                  </a:ext>
                </a:extLst>
              </p:cNvPr>
              <p:cNvSpPr/>
              <p:nvPr/>
            </p:nvSpPr>
            <p:spPr bwMode="auto">
              <a:xfrm>
                <a:off x="6116493" y="2394668"/>
                <a:ext cx="1952991" cy="605189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r>
                  <a:rPr lang="en-GB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diceD6</a:t>
                </a:r>
              </a:p>
              <a:p>
                <a:pPr algn="ctr">
                  <a:defRPr/>
                </a:pPr>
                <a:r>
                  <a:rPr lang="en-GB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(1540e19d)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F7D310-CAC6-46A2-9711-5AAC39E0D43B}"/>
                  </a:ext>
                </a:extLst>
              </p:cNvPr>
              <p:cNvSpPr txBox="1"/>
              <p:nvPr/>
            </p:nvSpPr>
            <p:spPr>
              <a:xfrm>
                <a:off x="5838432" y="1938829"/>
                <a:ext cx="952823" cy="556664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144000" tIns="108000" rIns="144000" bIns="108000" rtlCol="0">
                <a:spAutoFit/>
              </a:bodyPr>
              <a:lstStyle/>
              <a:p>
                <a:pPr algn="ctr" eaLnBrk="0" hangingPunct="0">
                  <a:lnSpc>
                    <a:spcPct val="110000"/>
                  </a:lnSpc>
                  <a:buClr>
                    <a:srgbClr val="67748E">
                      <a:lumMod val="40000"/>
                      <a:lumOff val="60000"/>
                    </a:srgbClr>
                  </a:buClr>
                  <a:buSzPct val="70000"/>
                  <a:defRPr/>
                </a:pPr>
                <a:r>
                  <a:rPr lang="en-GB" sz="2000" b="1" dirty="0">
                    <a:solidFill>
                      <a:srgbClr val="234465"/>
                    </a:solidFill>
                    <a:latin typeface="Calibri" panose="020F0502020204030204"/>
                  </a:rPr>
                  <a:t>obj</a:t>
                </a:r>
                <a:endParaRPr lang="en-US" sz="2000" b="1" dirty="0">
                  <a:solidFill>
                    <a:srgbClr val="234465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1D39D34-16BE-44E5-B67D-FF1F573C2C80}"/>
                  </a:ext>
                </a:extLst>
              </p:cNvPr>
              <p:cNvSpPr/>
              <p:nvPr/>
            </p:nvSpPr>
            <p:spPr bwMode="auto">
              <a:xfrm>
                <a:off x="9741966" y="2361751"/>
                <a:ext cx="1805402" cy="671021"/>
              </a:xfrm>
              <a:prstGeom prst="rect">
                <a:avLst/>
              </a:prstGeom>
              <a:solidFill>
                <a:schemeClr val="dk2">
                  <a:alpha val="80000"/>
                </a:schemeClr>
              </a:solidFill>
              <a:ln w="19050">
                <a:solidFill>
                  <a:schemeClr val="tx1">
                    <a:lumMod val="75000"/>
                    <a:alpha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001">
                <a:schemeClr val="dk2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r>
                  <a:rPr lang="en-GB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type = null</a:t>
                </a:r>
              </a:p>
              <a:p>
                <a:pPr algn="ctr">
                  <a:defRPr/>
                </a:pPr>
                <a:r>
                  <a:rPr lang="en-GB" sz="2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alibri" panose="020F0502020204030204"/>
                  </a:rPr>
                  <a:t>sides = 0</a:t>
                </a:r>
                <a:endParaRPr lang="en-US" sz="20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</a:endParaRPr>
              </a:p>
            </p:txBody>
          </p:sp>
          <p:sp>
            <p:nvSpPr>
              <p:cNvPr id="18" name="Right Arrow 7">
                <a:extLst>
                  <a:ext uri="{FF2B5EF4-FFF2-40B4-BE49-F238E27FC236}">
                    <a16:creationId xmlns:a16="http://schemas.microsoft.com/office/drawing/2014/main" id="{731541BC-4068-4708-9C69-AA2C883CB3E5}"/>
                  </a:ext>
                </a:extLst>
              </p:cNvPr>
              <p:cNvSpPr/>
              <p:nvPr/>
            </p:nvSpPr>
            <p:spPr>
              <a:xfrm>
                <a:off x="8347545" y="2538434"/>
                <a:ext cx="1121412" cy="381000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en-US" sz="3600" b="1" dirty="0">
                  <a:solidFill>
                    <a:srgbClr val="FFA000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9" name="Slide Number">
            <a:extLst>
              <a:ext uri="{FF2B5EF4-FFF2-40B4-BE49-F238E27FC236}">
                <a16:creationId xmlns:a16="http://schemas.microsoft.com/office/drawing/2014/main" id="{6FA22AC6-1209-4355-AAF4-32EC1DBDF96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5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 a simple calculator that can evaluate simple </a:t>
            </a:r>
            <a:br>
              <a:rPr lang="en-US" dirty="0"/>
            </a:br>
            <a:r>
              <a:rPr lang="en-US" dirty="0"/>
              <a:t>expressions (only addition and subtraction)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Simple Calculator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768507" y="3003063"/>
            <a:ext cx="6651810" cy="1519315"/>
            <a:chOff x="2130418" y="3003063"/>
            <a:chExt cx="6651810" cy="1519315"/>
          </a:xfrm>
        </p:grpSpPr>
        <p:sp>
          <p:nvSpPr>
            <p:cNvPr id="7" name="Right Arrow 18"/>
            <p:cNvSpPr/>
            <p:nvPr/>
          </p:nvSpPr>
          <p:spPr>
            <a:xfrm>
              <a:off x="6558758" y="3749354"/>
              <a:ext cx="478008" cy="3208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30418" y="3003063"/>
              <a:ext cx="3887794" cy="1505759"/>
              <a:chOff x="2580483" y="3826816"/>
              <a:chExt cx="1868432" cy="1788317"/>
            </a:xfrm>
          </p:grpSpPr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2582008" y="4423669"/>
                <a:ext cx="1866905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2 + 5 + 10 - 2 - 1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80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15" name="Rectangle 14"/>
              <p:cNvSpPr>
                <a:spLocks noChangeArrowheads="1"/>
              </p:cNvSpPr>
              <p:nvPr/>
            </p:nvSpPr>
            <p:spPr bwMode="auto">
              <a:xfrm>
                <a:off x="2580483" y="5026508"/>
                <a:ext cx="1868422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2 - 2 + 5 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7486828" y="3003064"/>
              <a:ext cx="1295400" cy="1519314"/>
              <a:chOff x="2580483" y="3826816"/>
              <a:chExt cx="1868432" cy="1804416"/>
            </a:xfrm>
          </p:grpSpPr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582008" y="4423931"/>
                <a:ext cx="1866905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14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3" y="3826816"/>
                <a:ext cx="1866902" cy="5880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0483" y="5026767"/>
                <a:ext cx="1868422" cy="60446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5</a:t>
                </a:r>
                <a:r>
                  <a:rPr lang="en-US" b="1" noProof="1">
                    <a:solidFill>
                      <a:schemeClr val="tx2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 </a:t>
                </a:r>
                <a:endParaRPr lang="it-IT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A8CE865-C549-4B8E-82B8-2CDFC5B36CB5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FA25CB3-AD17-4AA8-9AD6-F85577F83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71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An object is a single</a:t>
            </a:r>
            <a:br>
              <a:rPr lang="bg-BG" dirty="0"/>
            </a:br>
            <a:r>
              <a:rPr lang="en-US" dirty="0"/>
              <a:t>instance of 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provide structure for creating</a:t>
            </a:r>
            <a:r>
              <a:rPr lang="en-GB" dirty="0"/>
              <a:t> </a:t>
            </a:r>
            <a:r>
              <a:rPr lang="en-US" dirty="0"/>
              <a:t>objects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vs. Objects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895F57-D02F-4EE3-AD4D-1DE16E8F590D}"/>
              </a:ext>
            </a:extLst>
          </p:cNvPr>
          <p:cNvGrpSpPr/>
          <p:nvPr/>
        </p:nvGrpSpPr>
        <p:grpSpPr>
          <a:xfrm>
            <a:off x="259876" y="2568496"/>
            <a:ext cx="2559525" cy="3256704"/>
            <a:chOff x="455611" y="2077297"/>
            <a:chExt cx="2559525" cy="3256704"/>
          </a:xfrm>
        </p:grpSpPr>
        <p:sp>
          <p:nvSpPr>
            <p:cNvPr id="37" name="Rectangle 3">
              <a:extLst>
                <a:ext uri="{FF2B5EF4-FFF2-40B4-BE49-F238E27FC236}">
                  <a16:creationId xmlns:a16="http://schemas.microsoft.com/office/drawing/2014/main" id="{BBD8BC52-6E73-4EA0-B5F3-1FB28FEA2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1" y="2077297"/>
              <a:ext cx="2559523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class </a:t>
              </a:r>
            </a:p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Dice</a:t>
              </a:r>
            </a:p>
          </p:txBody>
        </p:sp>
        <p:sp>
          <p:nvSpPr>
            <p:cNvPr id="38" name="Rectangle 4">
              <a:extLst>
                <a:ext uri="{FF2B5EF4-FFF2-40B4-BE49-F238E27FC236}">
                  <a16:creationId xmlns:a16="http://schemas.microsoft.com/office/drawing/2014/main" id="{59197B43-9E20-4052-9527-37CCE7276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2" y="3078773"/>
              <a:ext cx="2559522" cy="132035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sides: int</a:t>
              </a:r>
            </a:p>
          </p:txBody>
        </p:sp>
        <p:sp>
          <p:nvSpPr>
            <p:cNvPr id="39" name="Rectangle 4">
              <a:extLst>
                <a:ext uri="{FF2B5EF4-FFF2-40B4-BE49-F238E27FC236}">
                  <a16:creationId xmlns:a16="http://schemas.microsoft.com/office/drawing/2014/main" id="{D8395426-79BA-4994-845E-6F70F9789C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612" y="4399129"/>
              <a:ext cx="2559524" cy="934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roll(…)</a:t>
              </a:r>
            </a:p>
          </p:txBody>
        </p:sp>
      </p:grpSp>
      <p:sp>
        <p:nvSpPr>
          <p:cNvPr id="40" name="AutoShape 6">
            <a:extLst>
              <a:ext uri="{FF2B5EF4-FFF2-40B4-BE49-F238E27FC236}">
                <a16:creationId xmlns:a16="http://schemas.microsoft.com/office/drawing/2014/main" id="{5A54C04E-1A44-4870-BF44-9E6A97520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336" y="4966606"/>
            <a:ext cx="1950465" cy="782316"/>
          </a:xfrm>
          <a:prstGeom prst="wedgeRoundRectCallout">
            <a:avLst>
              <a:gd name="adj1" fmla="val -48600"/>
              <a:gd name="adj2" fmla="val -625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Class </a:t>
            </a:r>
            <a:r>
              <a:rPr lang="en-US" sz="2400" b="1" dirty="0">
                <a:solidFill>
                  <a:schemeClr val="bg1"/>
                </a:solidFill>
              </a:rPr>
              <a:t>actions</a:t>
            </a:r>
            <a:r>
              <a:rPr lang="en-US" sz="2400" b="1" dirty="0">
                <a:solidFill>
                  <a:srgbClr val="FFFFFF"/>
                </a:solidFill>
              </a:rPr>
              <a:t> (methods)</a:t>
            </a:r>
            <a:endParaRPr lang="bg-BG" sz="2400" b="1" dirty="0">
              <a:solidFill>
                <a:srgbClr val="FFFFFF"/>
              </a:solidFill>
            </a:endParaRPr>
          </a:p>
        </p:txBody>
      </p:sp>
      <p:sp>
        <p:nvSpPr>
          <p:cNvPr id="41" name="AutoShape 6">
            <a:extLst>
              <a:ext uri="{FF2B5EF4-FFF2-40B4-BE49-F238E27FC236}">
                <a16:creationId xmlns:a16="http://schemas.microsoft.com/office/drawing/2014/main" id="{2715C0C5-9996-4DFD-BD31-B54354521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0428" y="2961620"/>
            <a:ext cx="1749542" cy="394692"/>
          </a:xfrm>
          <a:prstGeom prst="wedgeRoundRectCallout">
            <a:avLst>
              <a:gd name="adj1" fmla="val -46129"/>
              <a:gd name="adj2" fmla="val 2686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Class </a:t>
            </a:r>
            <a:r>
              <a:rPr lang="en-US" sz="2400" b="1" dirty="0">
                <a:solidFill>
                  <a:schemeClr val="bg1"/>
                </a:solidFill>
              </a:rPr>
              <a:t>name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E22B0B52-7382-4C6B-8CB9-46D5692FDC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6337" y="4012659"/>
            <a:ext cx="1749541" cy="434981"/>
          </a:xfrm>
          <a:prstGeom prst="wedgeRoundRectCallout">
            <a:avLst>
              <a:gd name="adj1" fmla="val -41246"/>
              <a:gd name="adj2" fmla="val -1459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Class </a:t>
            </a:r>
            <a:r>
              <a:rPr lang="en-US" sz="2400" b="1" dirty="0">
                <a:solidFill>
                  <a:schemeClr val="bg1"/>
                </a:solidFill>
              </a:rPr>
              <a:t>fields</a:t>
            </a:r>
            <a:endParaRPr lang="bg-BG" sz="2400" b="1" dirty="0">
              <a:solidFill>
                <a:schemeClr val="bg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0C29E0-9F4A-49B3-8426-92DE60BCAE72}"/>
              </a:ext>
            </a:extLst>
          </p:cNvPr>
          <p:cNvGrpSpPr/>
          <p:nvPr/>
        </p:nvGrpSpPr>
        <p:grpSpPr>
          <a:xfrm>
            <a:off x="7128809" y="2649215"/>
            <a:ext cx="2971800" cy="2373076"/>
            <a:chOff x="9294812" y="1741724"/>
            <a:chExt cx="2133600" cy="2373076"/>
          </a:xfrm>
        </p:grpSpPr>
        <p:sp>
          <p:nvSpPr>
            <p:cNvPr id="49" name="Rectangle 3">
              <a:extLst>
                <a:ext uri="{FF2B5EF4-FFF2-40B4-BE49-F238E27FC236}">
                  <a16:creationId xmlns:a16="http://schemas.microsoft.com/office/drawing/2014/main" id="{E48F9505-A2DF-4CC4-9341-A17A14D07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4812" y="1741724"/>
              <a:ext cx="2133600" cy="10014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object</a:t>
              </a:r>
              <a:br>
                <a:rPr lang="en-US" sz="2800" noProof="1">
                  <a:latin typeface="Consolas" panose="020B0609020204030204" pitchFamily="49" charset="0"/>
                </a:rPr>
              </a:br>
              <a:r>
                <a:rPr lang="en-US" sz="2800" b="1" noProof="1">
                  <a:latin typeface="Consolas" panose="020B0609020204030204" pitchFamily="49" charset="0"/>
                </a:rPr>
                <a:t>D6Dice</a:t>
              </a:r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id="{A0979492-051C-4873-9AFB-D71CF15B4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94812" y="2743200"/>
              <a:ext cx="2133600" cy="137160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sz="2800" b="1" noProof="1">
                <a:latin typeface="Consolas" panose="020B0609020204030204" pitchFamily="49" charset="0"/>
              </a:endParaRP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sides = 6</a:t>
              </a:r>
            </a:p>
          </p:txBody>
        </p:sp>
      </p:grpSp>
      <p:sp>
        <p:nvSpPr>
          <p:cNvPr id="51" name="AutoShape 6">
            <a:extLst>
              <a:ext uri="{FF2B5EF4-FFF2-40B4-BE49-F238E27FC236}">
                <a16:creationId xmlns:a16="http://schemas.microsoft.com/office/drawing/2014/main" id="{A1BF36D3-4E75-4694-85F5-57C66BCD7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335" y="2811386"/>
            <a:ext cx="1524001" cy="695160"/>
          </a:xfrm>
          <a:prstGeom prst="wedgeRoundRectCallout">
            <a:avLst>
              <a:gd name="adj1" fmla="val -44503"/>
              <a:gd name="adj2" fmla="val -2461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Object </a:t>
            </a:r>
            <a:r>
              <a:rPr lang="en-US" sz="2400" b="1" dirty="0">
                <a:solidFill>
                  <a:schemeClr val="bg1"/>
                </a:solidFill>
              </a:rPr>
              <a:t>name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52" name="AutoShape 6">
            <a:extLst>
              <a:ext uri="{FF2B5EF4-FFF2-40B4-BE49-F238E27FC236}">
                <a16:creationId xmlns:a16="http://schemas.microsoft.com/office/drawing/2014/main" id="{2E58BB50-BA66-4FF7-8A4D-A0BD48C94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335" y="4012659"/>
            <a:ext cx="1524001" cy="695161"/>
          </a:xfrm>
          <a:prstGeom prst="wedgeRoundRectCallout">
            <a:avLst>
              <a:gd name="adj1" fmla="val -36797"/>
              <a:gd name="adj2" fmla="val -1281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Object </a:t>
            </a:r>
            <a:r>
              <a:rPr lang="en-US" sz="2400" b="1" dirty="0">
                <a:solidFill>
                  <a:schemeClr val="bg1"/>
                </a:solidFill>
              </a:rPr>
              <a:t>data</a:t>
            </a:r>
            <a:endParaRPr lang="bg-BG" sz="2400" b="1" dirty="0">
              <a:solidFill>
                <a:schemeClr val="bg1"/>
              </a:solidFill>
            </a:endParaRPr>
          </a:p>
        </p:txBody>
      </p:sp>
      <p:sp>
        <p:nvSpPr>
          <p:cNvPr id="19" name="Slide Number">
            <a:extLst>
              <a:ext uri="{FF2B5EF4-FFF2-40B4-BE49-F238E27FC236}">
                <a16:creationId xmlns:a16="http://schemas.microsoft.com/office/drawing/2014/main" id="{7799EF10-A4CD-43B7-91E7-B1C966372B3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86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51" grpId="0" animBg="1"/>
      <p:bldP spid="52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53" y="1261980"/>
            <a:ext cx="2760313" cy="27710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37328D8-4054-490B-B406-721CB5C717F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Class Data</a:t>
            </a:r>
          </a:p>
        </p:txBody>
      </p:sp>
    </p:spTree>
    <p:extLst>
      <p:ext uri="{BB962C8B-B14F-4D97-AF65-F5344CB8AC3E}">
        <p14:creationId xmlns:p14="http://schemas.microsoft.com/office/powerpoint/2010/main" val="42495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Fields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3261000" y="2214000"/>
            <a:ext cx="6415277" cy="314198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2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public class Car {</a:t>
            </a:r>
          </a:p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private</a:t>
            </a:r>
            <a:r>
              <a:rPr lang="en-US" sz="2400" dirty="0">
                <a:solidFill>
                  <a:schemeClr val="bg1"/>
                </a:solidFill>
              </a:rPr>
              <a:t> String </a:t>
            </a:r>
            <a:r>
              <a:rPr lang="en-US" sz="2400" dirty="0">
                <a:solidFill>
                  <a:schemeClr val="tx1"/>
                </a:solidFill>
              </a:rPr>
              <a:t>brand;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private</a:t>
            </a:r>
            <a:r>
              <a:rPr lang="en-US" sz="2400" dirty="0">
                <a:solidFill>
                  <a:schemeClr val="bg1"/>
                </a:solidFill>
              </a:rPr>
              <a:t> int </a:t>
            </a:r>
            <a:r>
              <a:rPr lang="en-US" sz="2400" dirty="0">
                <a:solidFill>
                  <a:schemeClr val="tx1"/>
                </a:solidFill>
              </a:rPr>
              <a:t>year;</a:t>
            </a:r>
          </a:p>
          <a:p>
            <a:r>
              <a:rPr lang="en-US" sz="2400" dirty="0">
                <a:solidFill>
                  <a:schemeClr val="tx1"/>
                </a:solidFill>
              </a:rPr>
              <a:t>  public</a:t>
            </a:r>
            <a:r>
              <a:rPr lang="en-US" sz="2400" dirty="0">
                <a:solidFill>
                  <a:schemeClr val="bg1"/>
                </a:solidFill>
              </a:rPr>
              <a:t> Person </a:t>
            </a:r>
            <a:r>
              <a:rPr lang="en-US" sz="2400" dirty="0">
                <a:solidFill>
                  <a:schemeClr val="tx1"/>
                </a:solidFill>
              </a:rPr>
              <a:t>owner;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  <a:p>
            <a:pPr>
              <a:defRPr/>
            </a:pPr>
            <a:r>
              <a:rPr lang="en-US" dirty="0">
                <a:solidFill>
                  <a:srgbClr val="234465"/>
                </a:solidFill>
              </a:rPr>
              <a:t>}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6546426" y="4536405"/>
            <a:ext cx="2895600" cy="737974"/>
          </a:xfrm>
          <a:prstGeom prst="wedgeRoundRectCallout">
            <a:avLst>
              <a:gd name="adj1" fmla="val -49290"/>
              <a:gd name="adj2" fmla="val -193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GB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Fields can be of </a:t>
            </a:r>
            <a:r>
              <a:rPr lang="en-GB" sz="24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any type</a:t>
            </a:r>
            <a:endParaRPr lang="en-US" sz="24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6000" y="1251807"/>
            <a:ext cx="10870413" cy="650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6915" indent="-456915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234465"/>
                </a:solidFill>
              </a:rPr>
              <a:t>Class </a:t>
            </a:r>
            <a:r>
              <a:rPr lang="en-US" sz="3600" dirty="0"/>
              <a:t>fields</a:t>
            </a:r>
            <a:r>
              <a:rPr lang="en-US" sz="3600" dirty="0">
                <a:solidFill>
                  <a:srgbClr val="234465"/>
                </a:solidFill>
              </a:rPr>
              <a:t> have </a:t>
            </a:r>
            <a:r>
              <a:rPr lang="en-US" sz="3600" b="1" dirty="0">
                <a:solidFill>
                  <a:srgbClr val="FF0000"/>
                </a:solidFill>
              </a:rPr>
              <a:t>access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>
                <a:solidFill>
                  <a:srgbClr val="FF0000"/>
                </a:solidFill>
              </a:rPr>
              <a:t>modifiers</a:t>
            </a:r>
            <a:r>
              <a:rPr lang="en-US" sz="3600" dirty="0">
                <a:solidFill>
                  <a:srgbClr val="FF0000"/>
                </a:solidFill>
              </a:rPr>
              <a:t>, </a:t>
            </a:r>
            <a:r>
              <a:rPr lang="en-US" sz="3600" b="1" dirty="0">
                <a:solidFill>
                  <a:srgbClr val="FF0000"/>
                </a:solidFill>
              </a:rPr>
              <a:t>type</a:t>
            </a:r>
            <a:r>
              <a:rPr lang="en-US" sz="3600" dirty="0">
                <a:solidFill>
                  <a:srgbClr val="FF0000"/>
                </a:solidFill>
              </a:rPr>
              <a:t> and </a:t>
            </a:r>
            <a:r>
              <a:rPr lang="en-US" sz="3600" b="1" dirty="0">
                <a:solidFill>
                  <a:srgbClr val="FF0000"/>
                </a:solidFill>
              </a:rPr>
              <a:t>name</a:t>
            </a: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6241627" y="2318853"/>
            <a:ext cx="992189" cy="469149"/>
          </a:xfrm>
          <a:prstGeom prst="wedgeRoundRectCallout">
            <a:avLst>
              <a:gd name="adj1" fmla="val -74776"/>
              <a:gd name="adj2" fmla="val 7069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GB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type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857614" y="2519204"/>
            <a:ext cx="2281995" cy="633498"/>
          </a:xfrm>
          <a:prstGeom prst="wedgeRoundRectCallout">
            <a:avLst>
              <a:gd name="adj1" fmla="val 65226"/>
              <a:gd name="adj2" fmla="val 315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GB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access modifier</a:t>
            </a: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7079827" y="3152702"/>
            <a:ext cx="992189" cy="469149"/>
          </a:xfrm>
          <a:prstGeom prst="wedgeRoundRectCallout">
            <a:avLst>
              <a:gd name="adj1" fmla="val -68388"/>
              <a:gd name="adj2" fmla="val -4508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GB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name</a:t>
            </a:r>
            <a:endParaRPr lang="en-US" sz="24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767FE01C-4824-4DA7-AC60-019DBCECD81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93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4" grpId="0" animBg="1"/>
      <p:bldP spid="15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class </a:t>
            </a:r>
            <a:r>
              <a:rPr lang="en-US" b="1" dirty="0">
                <a:solidFill>
                  <a:srgbClr val="FF0000"/>
                </a:solidFill>
              </a:rPr>
              <a:t>Car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Ensure proper naming!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Define Car Class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11585" y="2036956"/>
            <a:ext cx="4897441" cy="2724382"/>
            <a:chOff x="-306388" y="2077297"/>
            <a:chExt cx="3137849" cy="272438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-306388" y="2077297"/>
              <a:ext cx="3137848" cy="5826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Car</a:t>
              </a:r>
              <a:endPara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-290150" y="2814801"/>
              <a:ext cx="3121611" cy="127813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+brand:String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+model:String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+horsePower:int</a:t>
              </a:r>
            </a:p>
          </p:txBody>
        </p: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-290150" y="4247807"/>
              <a:ext cx="3121610" cy="5538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i="1" noProof="1">
                  <a:latin typeface="Consolas" panose="020B0609020204030204" pitchFamily="49" charset="0"/>
                </a:rPr>
                <a:t>(no actions)</a:t>
              </a:r>
              <a:endParaRPr lang="en-US" sz="2000" b="1" i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0" name="Right Arrow 7"/>
          <p:cNvSpPr/>
          <p:nvPr/>
        </p:nvSpPr>
        <p:spPr>
          <a:xfrm>
            <a:off x="5909324" y="3504637"/>
            <a:ext cx="444897" cy="3511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4075387" y="2149086"/>
            <a:ext cx="1854572" cy="426137"/>
          </a:xfrm>
          <a:prstGeom prst="wedgeRoundRectCallout">
            <a:avLst>
              <a:gd name="adj1" fmla="val -58939"/>
              <a:gd name="adj2" fmla="val 40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Class name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3666275" y="2916728"/>
            <a:ext cx="1981200" cy="426137"/>
          </a:xfrm>
          <a:prstGeom prst="wedgeRoundRectCallout">
            <a:avLst>
              <a:gd name="adj1" fmla="val -58939"/>
              <a:gd name="adj2" fmla="val 40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Class fields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3666275" y="4216790"/>
            <a:ext cx="2514600" cy="426137"/>
          </a:xfrm>
          <a:prstGeom prst="wedgeRoundRectCallout">
            <a:avLst>
              <a:gd name="adj1" fmla="val -58939"/>
              <a:gd name="adj2" fmla="val 4048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Class methods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1B71A6-B62D-44D6-A091-FC1AF84DCE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6000" y="1896419"/>
            <a:ext cx="4844415" cy="3800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Slide Number">
            <a:extLst>
              <a:ext uri="{FF2B5EF4-FFF2-40B4-BE49-F238E27FC236}">
                <a16:creationId xmlns:a16="http://schemas.microsoft.com/office/drawing/2014/main" id="{C09629B3-AA58-4358-8B52-FFC79397A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636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14" grpId="0" animBg="1"/>
      <p:bldP spid="16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Define Car Class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3531000" y="2125190"/>
            <a:ext cx="4836365" cy="26076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200" dirty="0">
                <a:solidFill>
                  <a:srgbClr val="FF0000"/>
                </a:solidFill>
                <a:effectLst/>
              </a:rPr>
              <a:t>public class Car {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  String brand;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  String model;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  int </a:t>
            </a:r>
            <a:r>
              <a:rPr lang="en-GB" sz="3200" dirty="0" err="1">
                <a:solidFill>
                  <a:srgbClr val="FF0000"/>
                </a:solidFill>
                <a:effectLst/>
              </a:rPr>
              <a:t>horsePower</a:t>
            </a:r>
            <a:r>
              <a:rPr lang="en-GB" sz="3200" dirty="0">
                <a:solidFill>
                  <a:srgbClr val="FF0000"/>
                </a:solidFill>
                <a:effectLst/>
              </a:rPr>
              <a:t>;</a:t>
            </a:r>
          </a:p>
          <a:p>
            <a:r>
              <a:rPr lang="en-GB" sz="3200" dirty="0">
                <a:solidFill>
                  <a:srgbClr val="FF0000"/>
                </a:solidFill>
                <a:effectLst/>
              </a:rPr>
              <a:t>}</a:t>
            </a:r>
            <a:endParaRPr lang="en-US" sz="3200" dirty="0">
              <a:solidFill>
                <a:srgbClr val="FF0000"/>
              </a:solidFill>
              <a:effectLst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DE89D8-64CA-4C1B-9B2C-8A58C11CEE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473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Classes and class members </a:t>
            </a:r>
            <a:r>
              <a:rPr lang="en-US" b="1" dirty="0">
                <a:solidFill>
                  <a:schemeClr val="bg1"/>
                </a:solidFill>
              </a:rPr>
              <a:t>have modifiers</a:t>
            </a:r>
          </a:p>
          <a:p>
            <a:r>
              <a:rPr lang="en-US" dirty="0"/>
              <a:t>Modifiers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define visibility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 Modifiers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36222" y="3348533"/>
            <a:ext cx="5543280" cy="211517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3200" dirty="0">
                <a:solidFill>
                  <a:schemeClr val="tx1"/>
                </a:solidFill>
                <a:effectLst/>
              </a:rPr>
              <a:t>public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</a:rPr>
              <a:t>class</a:t>
            </a:r>
            <a:r>
              <a:rPr lang="en-US" sz="3200" dirty="0">
                <a:solidFill>
                  <a:schemeClr val="bg1"/>
                </a:solidFill>
                <a:effectLst/>
              </a:rPr>
              <a:t> </a:t>
            </a:r>
            <a:r>
              <a:rPr lang="en-US" sz="3200" dirty="0">
                <a:solidFill>
                  <a:schemeClr val="tx1"/>
                </a:solidFill>
                <a:effectLst/>
              </a:rPr>
              <a:t>Car {</a:t>
            </a:r>
          </a:p>
          <a:p>
            <a:r>
              <a:rPr lang="en-US" sz="3200" dirty="0">
                <a:effectLst/>
              </a:rPr>
              <a:t>  </a:t>
            </a:r>
            <a:r>
              <a:rPr lang="en-US" sz="3200" dirty="0">
                <a:solidFill>
                  <a:srgbClr val="FF0000"/>
                </a:solidFill>
                <a:effectLst/>
              </a:rPr>
              <a:t>private</a:t>
            </a:r>
            <a:r>
              <a:rPr lang="en-US" sz="3200" dirty="0">
                <a:solidFill>
                  <a:schemeClr val="bg1"/>
                </a:solidFill>
                <a:effectLst/>
              </a:rPr>
              <a:t> </a:t>
            </a:r>
            <a:r>
              <a:rPr lang="en-US" sz="3200" dirty="0">
                <a:solidFill>
                  <a:schemeClr val="tx1"/>
                </a:solidFill>
                <a:effectLst/>
              </a:rPr>
              <a:t>String brand;</a:t>
            </a:r>
          </a:p>
          <a:p>
            <a:r>
              <a:rPr lang="en-US" sz="3200" dirty="0">
                <a:solidFill>
                  <a:schemeClr val="bg1"/>
                </a:solidFill>
                <a:effectLst/>
              </a:rPr>
              <a:t>  </a:t>
            </a:r>
            <a:r>
              <a:rPr lang="en-US" sz="3200" dirty="0">
                <a:solidFill>
                  <a:srgbClr val="FF0000"/>
                </a:solidFill>
                <a:effectLst/>
              </a:rPr>
              <a:t>private</a:t>
            </a:r>
            <a:r>
              <a:rPr lang="en-US" sz="3200" dirty="0">
                <a:solidFill>
                  <a:schemeClr val="bg1"/>
                </a:solidFill>
                <a:effectLst/>
              </a:rPr>
              <a:t> </a:t>
            </a:r>
            <a:r>
              <a:rPr lang="en-US" sz="3200" dirty="0">
                <a:solidFill>
                  <a:schemeClr val="tx1"/>
                </a:solidFill>
                <a:effectLst/>
              </a:rPr>
              <a:t>String model;</a:t>
            </a:r>
          </a:p>
          <a:p>
            <a:r>
              <a:rPr lang="en-US" sz="32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2026077" y="2631239"/>
            <a:ext cx="2738520" cy="578882"/>
          </a:xfrm>
          <a:prstGeom prst="wedgeRoundRectCallout">
            <a:avLst>
              <a:gd name="adj1" fmla="val -56509"/>
              <a:gd name="adj2" fmla="val 411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Class modifier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1949877" y="5097548"/>
            <a:ext cx="2890920" cy="578882"/>
          </a:xfrm>
          <a:prstGeom prst="wedgeRoundRectCallout">
            <a:avLst>
              <a:gd name="adj1" fmla="val -33176"/>
              <a:gd name="adj2" fmla="val -7338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Member modifier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703149" y="4041940"/>
            <a:ext cx="3442996" cy="1055608"/>
          </a:xfrm>
          <a:prstGeom prst="wedgeRoundRectCallout">
            <a:avLst>
              <a:gd name="adj1" fmla="val -57504"/>
              <a:gd name="adj2" fmla="val -2084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Fields should always be private!</a:t>
            </a:r>
            <a:endParaRPr lang="en-US" sz="2800" b="1" noProof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5860825B-9007-49B2-BDE0-ED29321EAE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13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1" y="1524001"/>
            <a:ext cx="3164951" cy="22725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3BFE05-FF14-4037-88C1-1785D8CF753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0526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Store </a:t>
            </a:r>
            <a:r>
              <a:rPr lang="en-US" b="1" dirty="0">
                <a:solidFill>
                  <a:srgbClr val="FF0000"/>
                </a:solidFill>
              </a:rPr>
              <a:t>executable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(algorithm) that manipulate state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06082" y="2104884"/>
            <a:ext cx="7750093" cy="3161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  <a:effectLst/>
              </a:rPr>
              <a:t>class Car 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private int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  <a:r>
              <a:rPr lang="en-GB" sz="2800" dirty="0">
                <a:solidFill>
                  <a:srgbClr val="FF0000"/>
                </a:solidFill>
                <a:effectLst/>
              </a:rPr>
              <a:t>public</a:t>
            </a:r>
            <a:r>
              <a:rPr lang="en-GB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rgbClr val="FF0000"/>
                </a:solidFill>
                <a:effectLst/>
              </a:rPr>
              <a:t>void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 err="1">
                <a:solidFill>
                  <a:srgbClr val="FF0000"/>
                </a:solidFill>
                <a:effectLst/>
              </a:rPr>
              <a:t>increaseHP</a:t>
            </a:r>
            <a:r>
              <a:rPr lang="en-US" sz="2800" dirty="0">
                <a:solidFill>
                  <a:schemeClr val="tx1"/>
                </a:solidFill>
                <a:effectLst/>
              </a:rPr>
              <a:t>(int value)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</a:rPr>
              <a:t>{</a:t>
            </a:r>
            <a:endParaRPr lang="bg-BG" sz="2800" dirty="0">
              <a:solidFill>
                <a:schemeClr val="tx1"/>
              </a:solidFill>
              <a:effectLst/>
            </a:endParaRPr>
          </a:p>
          <a:p>
            <a:r>
              <a:rPr lang="bg-BG" sz="2800" dirty="0">
                <a:solidFill>
                  <a:schemeClr val="tx2">
                    <a:lumMod val="75000"/>
                  </a:schemeClr>
                </a:solidFill>
                <a:effectLst/>
              </a:rPr>
              <a:t>   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bg-BG" sz="2800" dirty="0">
                <a:solidFill>
                  <a:schemeClr val="tx2"/>
                </a:solidFill>
                <a:effectLst/>
              </a:rPr>
              <a:t> </a:t>
            </a:r>
            <a:r>
              <a:rPr lang="en-US" sz="2800" dirty="0">
                <a:solidFill>
                  <a:schemeClr val="tx2"/>
                </a:solidFill>
                <a:effectLst/>
              </a:rPr>
              <a:t>+= value;</a:t>
            </a:r>
            <a:endParaRPr lang="en-US" sz="2800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effectLst/>
              </a:rPr>
              <a:t>  </a:t>
            </a:r>
            <a:r>
              <a:rPr lang="en-US" sz="28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67ECA70-FFD9-4833-A653-1045341197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525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US" dirty="0"/>
              <a:t>Used to create </a:t>
            </a:r>
            <a:r>
              <a:rPr lang="en-US" b="1" dirty="0">
                <a:solidFill>
                  <a:srgbClr val="FF0000"/>
                </a:solidFill>
              </a:rPr>
              <a:t>accessors</a:t>
            </a:r>
            <a:r>
              <a:rPr lang="en-US" dirty="0"/>
              <a:t> and </a:t>
            </a:r>
            <a:r>
              <a:rPr lang="en-US" b="1" noProof="1">
                <a:solidFill>
                  <a:srgbClr val="FF0000"/>
                </a:solidFill>
              </a:rPr>
              <a:t>mutators</a:t>
            </a:r>
            <a:r>
              <a:rPr lang="bg-BG" dirty="0"/>
              <a:t> (</a:t>
            </a:r>
            <a:r>
              <a:rPr lang="en-US" b="1" dirty="0">
                <a:solidFill>
                  <a:srgbClr val="FF0000"/>
                </a:solidFill>
              </a:rPr>
              <a:t>getters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setters</a:t>
            </a:r>
            <a:r>
              <a:rPr lang="bg-BG" dirty="0"/>
              <a:t>)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056000" y="1854000"/>
            <a:ext cx="9886170" cy="454661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600" dirty="0">
                <a:solidFill>
                  <a:schemeClr val="tx2"/>
                </a:solidFill>
                <a:effectLst/>
              </a:rPr>
              <a:t>class Car {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</a:t>
            </a:r>
            <a:r>
              <a:rPr lang="en-US" sz="2600" dirty="0">
                <a:solidFill>
                  <a:srgbClr val="FF0000"/>
                </a:solidFill>
                <a:effectLst/>
              </a:rPr>
              <a:t>private</a:t>
            </a:r>
            <a:r>
              <a:rPr lang="en-US" sz="2600" dirty="0">
                <a:solidFill>
                  <a:schemeClr val="tx2"/>
                </a:solidFill>
                <a:effectLst/>
              </a:rPr>
              <a:t> int </a:t>
            </a:r>
            <a:r>
              <a:rPr lang="en-US" sz="26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6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</a:t>
            </a:r>
            <a:r>
              <a:rPr lang="en-US" sz="2600" dirty="0">
                <a:solidFill>
                  <a:srgbClr val="FF0000"/>
                </a:solidFill>
                <a:effectLst/>
              </a:rPr>
              <a:t>public</a:t>
            </a:r>
            <a:r>
              <a:rPr lang="en-US" sz="2600" dirty="0">
                <a:solidFill>
                  <a:schemeClr val="tx2"/>
                </a:solidFill>
                <a:effectLst/>
              </a:rPr>
              <a:t> int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getHorsePower</a:t>
            </a:r>
            <a:r>
              <a:rPr lang="en-US" sz="2600" dirty="0">
                <a:solidFill>
                  <a:schemeClr val="bg1"/>
                </a:solidFill>
                <a:effectLst/>
              </a:rPr>
              <a:t>() </a:t>
            </a:r>
            <a:r>
              <a:rPr lang="en-US" sz="2600" dirty="0">
                <a:solidFill>
                  <a:schemeClr val="tx2"/>
                </a:solidFill>
                <a:effectLst/>
              </a:rPr>
              <a:t>{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  return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this</a:t>
            </a:r>
            <a:r>
              <a:rPr lang="en-US" sz="2600" dirty="0" err="1">
                <a:solidFill>
                  <a:schemeClr val="bg1"/>
                </a:solidFill>
                <a:effectLst/>
              </a:rPr>
              <a:t>.</a:t>
            </a:r>
            <a:r>
              <a:rPr lang="en-US" sz="26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6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}</a:t>
            </a:r>
          </a:p>
          <a:p>
            <a:endParaRPr lang="en-US" sz="2600" dirty="0">
              <a:solidFill>
                <a:schemeClr val="tx2"/>
              </a:solidFill>
              <a:effectLst/>
            </a:endParaRPr>
          </a:p>
          <a:p>
            <a:endParaRPr lang="en-US" sz="2600" dirty="0">
              <a:solidFill>
                <a:schemeClr val="tx2"/>
              </a:solidFill>
              <a:effectLst/>
            </a:endParaRP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</a:t>
            </a:r>
            <a:r>
              <a:rPr lang="en-US" sz="2600" dirty="0">
                <a:solidFill>
                  <a:srgbClr val="FF0000"/>
                </a:solidFill>
                <a:effectLst/>
              </a:rPr>
              <a:t>public</a:t>
            </a:r>
            <a:r>
              <a:rPr lang="en-US" sz="2600" dirty="0">
                <a:solidFill>
                  <a:schemeClr val="bg1"/>
                </a:solidFill>
                <a:effectLst/>
              </a:rPr>
              <a:t> </a:t>
            </a:r>
            <a:r>
              <a:rPr lang="en-US" sz="2600" dirty="0">
                <a:solidFill>
                  <a:schemeClr val="tx2"/>
                </a:solidFill>
                <a:effectLst/>
              </a:rPr>
              <a:t>void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setHorsePower</a:t>
            </a:r>
            <a:r>
              <a:rPr lang="en-US" sz="2600" dirty="0">
                <a:solidFill>
                  <a:schemeClr val="tx2"/>
                </a:solidFill>
                <a:effectLst/>
              </a:rPr>
              <a:t>(int </a:t>
            </a:r>
            <a:r>
              <a:rPr lang="en-US" sz="26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600" dirty="0">
                <a:solidFill>
                  <a:schemeClr val="tx2"/>
                </a:solidFill>
                <a:effectLst/>
              </a:rPr>
              <a:t>) {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  </a:t>
            </a:r>
            <a:r>
              <a:rPr lang="en-US" sz="2600" dirty="0" err="1">
                <a:solidFill>
                  <a:srgbClr val="FF0000"/>
                </a:solidFill>
                <a:effectLst/>
              </a:rPr>
              <a:t>this</a:t>
            </a:r>
            <a:r>
              <a:rPr lang="en-US" sz="2600" dirty="0" err="1">
                <a:solidFill>
                  <a:schemeClr val="bg1"/>
                </a:solidFill>
                <a:effectLst/>
              </a:rPr>
              <a:t>.</a:t>
            </a:r>
            <a:r>
              <a:rPr lang="en-US" sz="26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600" dirty="0">
                <a:solidFill>
                  <a:schemeClr val="tx2"/>
                </a:solidFill>
                <a:effectLst/>
              </a:rPr>
              <a:t> = </a:t>
            </a:r>
            <a:r>
              <a:rPr lang="en-US" sz="26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6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  }</a:t>
            </a:r>
          </a:p>
          <a:p>
            <a:r>
              <a:rPr lang="en-US" sz="26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566885" y="1770603"/>
            <a:ext cx="2749094" cy="510778"/>
          </a:xfrm>
          <a:prstGeom prst="wedgeRoundRectCallout">
            <a:avLst>
              <a:gd name="adj1" fmla="val -57988"/>
              <a:gd name="adj2" fmla="val 3515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Field</a:t>
            </a:r>
            <a:r>
              <a:rPr lang="bg-BG" sz="2400" b="1" noProof="1">
                <a:solidFill>
                  <a:schemeClr val="bg2"/>
                </a:solidFill>
                <a:latin typeface="Calibri" panose="020F0502020204030204"/>
              </a:rPr>
              <a:t> </a:t>
            </a:r>
            <a:r>
              <a:rPr lang="en-GB" sz="2400" b="1" noProof="1">
                <a:solidFill>
                  <a:schemeClr val="bg2"/>
                </a:solidFill>
                <a:latin typeface="Calibri" panose="020F0502020204030204"/>
              </a:rPr>
              <a:t>is hidden</a:t>
            </a:r>
            <a:endParaRPr lang="en-US" sz="2400" b="1" noProof="1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762297" y="2367079"/>
            <a:ext cx="2827789" cy="919401"/>
          </a:xfrm>
          <a:prstGeom prst="wedgeRoundRectCallout">
            <a:avLst>
              <a:gd name="adj1" fmla="val -56251"/>
              <a:gd name="adj2" fmla="val -141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noProof="1">
                <a:solidFill>
                  <a:schemeClr val="bg2"/>
                </a:solidFill>
                <a:latin typeface="Calibri" panose="020F0502020204030204"/>
              </a:rPr>
              <a:t>Getter provides access to field</a:t>
            </a:r>
            <a:endParaRPr lang="en-US" sz="2400" b="1" noProof="1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315979" y="4112184"/>
            <a:ext cx="3685859" cy="510778"/>
          </a:xfrm>
          <a:prstGeom prst="wedgeRoundRectCallout">
            <a:avLst>
              <a:gd name="adj1" fmla="val -56514"/>
              <a:gd name="adj2" fmla="val 5043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noProof="1">
                <a:solidFill>
                  <a:schemeClr val="bg2"/>
                </a:solidFill>
                <a:latin typeface="Calibri" panose="020F0502020204030204"/>
              </a:rPr>
              <a:t>Setter provide field change</a:t>
            </a:r>
            <a:endParaRPr lang="en-US" sz="2400" b="1" noProof="1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2639368" y="3703561"/>
            <a:ext cx="3135087" cy="919401"/>
          </a:xfrm>
          <a:prstGeom prst="wedgeRoundRectCallout">
            <a:avLst>
              <a:gd name="adj1" fmla="val -12103"/>
              <a:gd name="adj2" fmla="val -6572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noProof="1">
                <a:solidFill>
                  <a:schemeClr val="bg1"/>
                </a:solidFill>
                <a:latin typeface="Consolas" panose="020B0609020204030204" pitchFamily="49" charset="0"/>
              </a:rPr>
              <a:t>this</a:t>
            </a:r>
            <a:r>
              <a:rPr lang="en-GB" sz="2400" b="1" noProof="1">
                <a:solidFill>
                  <a:srgbClr val="FFFFFF"/>
                </a:solidFill>
                <a:latin typeface="Calibri" panose="020F0502020204030204"/>
              </a:rPr>
              <a:t> points to the current instance</a:t>
            </a:r>
            <a:endParaRPr lang="en-US" sz="2400" b="1" noProof="1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C0C2599B-48BB-4BEC-B78C-84AA8025C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759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Keyword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</a:p>
          <a:p>
            <a:pPr marL="989982" lvl="2" indent="-456915">
              <a:buClr>
                <a:schemeClr val="tx1"/>
              </a:buClr>
            </a:pPr>
            <a:r>
              <a:rPr lang="en-US" sz="3198" dirty="0"/>
              <a:t>Prevent field hiding</a:t>
            </a:r>
          </a:p>
          <a:p>
            <a:pPr marL="989982" lvl="2" indent="-456915">
              <a:buClr>
                <a:schemeClr val="tx1"/>
              </a:buClr>
            </a:pPr>
            <a:r>
              <a:rPr lang="en-US" sz="3198" dirty="0"/>
              <a:t>Refers to a current object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96000" y="3090803"/>
            <a:ext cx="9671401" cy="35726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  <a:effectLst/>
              </a:rPr>
              <a:t>private int </a:t>
            </a:r>
            <a:r>
              <a:rPr lang="en-US" sz="2800" dirty="0" err="1">
                <a:solidFill>
                  <a:srgbClr val="FF0000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public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tx2"/>
                </a:solidFill>
                <a:effectLst/>
              </a:rPr>
              <a:t>void </a:t>
            </a:r>
            <a:r>
              <a:rPr lang="en-US" sz="2800" dirty="0" err="1">
                <a:solidFill>
                  <a:schemeClr val="tx1"/>
                </a:solidFill>
                <a:effectLst/>
              </a:rPr>
              <a:t>setSides</a:t>
            </a:r>
            <a:r>
              <a:rPr lang="en-US" sz="2800" dirty="0">
                <a:solidFill>
                  <a:schemeClr val="tx1"/>
                </a:solidFill>
                <a:effectLst/>
              </a:rPr>
              <a:t>(int </a:t>
            </a:r>
            <a:r>
              <a:rPr lang="en-US" sz="2800" dirty="0" err="1">
                <a:solidFill>
                  <a:schemeClr val="accent4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1"/>
                </a:solidFill>
                <a:effectLst/>
              </a:rPr>
              <a:t>)</a:t>
            </a:r>
            <a:r>
              <a:rPr lang="en-US" sz="2800" dirty="0">
                <a:solidFill>
                  <a:schemeClr val="tx2"/>
                </a:solidFill>
                <a:effectLst/>
              </a:rPr>
              <a:t> 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  <a:r>
              <a:rPr lang="en-US" sz="2800" dirty="0" err="1">
                <a:solidFill>
                  <a:schemeClr val="tx1"/>
                </a:solidFill>
                <a:effectLst/>
              </a:rPr>
              <a:t>this.</a:t>
            </a:r>
            <a:r>
              <a:rPr lang="en-US" sz="2800" dirty="0" err="1">
                <a:solidFill>
                  <a:srgbClr val="FF0000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2"/>
                </a:solidFill>
                <a:effectLst/>
              </a:rPr>
              <a:t> = </a:t>
            </a:r>
            <a:r>
              <a:rPr lang="en-US" sz="2800" dirty="0" err="1">
                <a:solidFill>
                  <a:schemeClr val="accent4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2"/>
                </a:solidFill>
                <a:effectLst/>
              </a:rPr>
              <a:t>; 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}</a:t>
            </a:r>
          </a:p>
          <a:p>
            <a:endParaRPr lang="en-US" sz="2800" dirty="0">
              <a:solidFill>
                <a:schemeClr val="tx2"/>
              </a:solidFill>
              <a:effectLst/>
            </a:endParaRP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public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tx2"/>
                </a:solidFill>
                <a:effectLst/>
              </a:rPr>
              <a:t>void </a:t>
            </a:r>
            <a:r>
              <a:rPr lang="en-US" sz="2800" dirty="0" err="1">
                <a:solidFill>
                  <a:schemeClr val="tx1"/>
                </a:solidFill>
                <a:effectLst/>
              </a:rPr>
              <a:t>setSidesNotWorking</a:t>
            </a:r>
            <a:r>
              <a:rPr lang="en-US" sz="2800" dirty="0">
                <a:solidFill>
                  <a:schemeClr val="tx1"/>
                </a:solidFill>
                <a:effectLst/>
              </a:rPr>
              <a:t>(int </a:t>
            </a:r>
            <a:r>
              <a:rPr lang="en-US" sz="2800" dirty="0" err="1">
                <a:solidFill>
                  <a:schemeClr val="accent4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1"/>
                </a:solidFill>
                <a:effectLst/>
              </a:rPr>
              <a:t>)</a:t>
            </a:r>
            <a:r>
              <a:rPr lang="en-US" sz="2800" dirty="0">
                <a:solidFill>
                  <a:schemeClr val="tx2"/>
                </a:solidFill>
                <a:effectLst/>
              </a:rPr>
              <a:t> 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  <a:r>
              <a:rPr lang="en-US" sz="2800" dirty="0" err="1">
                <a:solidFill>
                  <a:schemeClr val="accent4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2"/>
                </a:solidFill>
                <a:effectLst/>
              </a:rPr>
              <a:t> = </a:t>
            </a:r>
            <a:r>
              <a:rPr lang="en-US" sz="2800" dirty="0" err="1">
                <a:solidFill>
                  <a:schemeClr val="accent4"/>
                </a:solidFill>
                <a:effectLst/>
              </a:rPr>
              <a:t>horsePower</a:t>
            </a:r>
            <a:r>
              <a:rPr lang="en-US" sz="28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A1C469D-D702-4A05-9CD2-014AB0584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183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Simple Calculator (1)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4116" y="1844457"/>
            <a:ext cx="10840496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Scanner scanner = new Scanner(System.in);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String[] tokens = scanner.nextLine().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split("\\s+")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Deque&lt;String&gt; stack = new ArrayDeque&lt;&gt;();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</a:rPr>
              <a:t>Collections.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addAll(stack, tokens)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continues…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9032217" y="2931266"/>
            <a:ext cx="2280666" cy="581709"/>
          </a:xfrm>
          <a:prstGeom prst="wedgeRoundRectCallout">
            <a:avLst>
              <a:gd name="adj1" fmla="val -35573"/>
              <a:gd name="adj2" fmla="val -690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Split by regex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198672" y="4225212"/>
            <a:ext cx="3338837" cy="1074336"/>
          </a:xfrm>
          <a:prstGeom prst="wedgeRoundRectCallout">
            <a:avLst>
              <a:gd name="adj1" fmla="val -36190"/>
              <a:gd name="adj2" fmla="val -62770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Adds a collection to another collection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93E6A1-933F-4325-B932-31631924BE54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B3EEB91-899B-46C7-B106-94DE7D5C8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71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400" dirty="0"/>
              <a:t>We can use </a:t>
            </a:r>
            <a:r>
              <a:rPr lang="en-US" sz="3400" b="1" dirty="0">
                <a:solidFill>
                  <a:srgbClr val="FF0000"/>
                </a:solidFill>
              </a:rPr>
              <a:t>toString()</a:t>
            </a:r>
            <a:r>
              <a:rPr lang="en-US" sz="3400" b="1" dirty="0">
                <a:solidFill>
                  <a:schemeClr val="bg1"/>
                </a:solidFill>
              </a:rPr>
              <a:t> </a:t>
            </a:r>
            <a:r>
              <a:rPr lang="en-US" sz="3400" dirty="0"/>
              <a:t>method to get </a:t>
            </a:r>
            <a:r>
              <a:rPr lang="en-US" sz="3400" b="1" dirty="0">
                <a:solidFill>
                  <a:srgbClr val="FF0000"/>
                </a:solidFill>
              </a:rPr>
              <a:t>String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representation</a:t>
            </a:r>
            <a:br>
              <a:rPr lang="bg-BG" sz="3400" dirty="0"/>
            </a:br>
            <a:r>
              <a:rPr lang="en-US" sz="3400" dirty="0"/>
              <a:t>of an object.</a:t>
            </a:r>
          </a:p>
          <a:p>
            <a:pPr lvl="0"/>
            <a:r>
              <a:rPr lang="en-US" sz="3400" dirty="0"/>
              <a:t>Whenever we try to print the Object reference then internally </a:t>
            </a:r>
            <a:r>
              <a:rPr lang="en-US" sz="3400" b="1" dirty="0">
                <a:solidFill>
                  <a:srgbClr val="FF0000"/>
                </a:solidFill>
              </a:rPr>
              <a:t>toString()</a:t>
            </a:r>
            <a:r>
              <a:rPr lang="en-US" sz="3400" dirty="0"/>
              <a:t> method is invoked.</a:t>
            </a:r>
          </a:p>
          <a:p>
            <a:pPr lvl="0"/>
            <a:r>
              <a:rPr lang="en-US" sz="3400" dirty="0"/>
              <a:t>If we did not define toString() method in your class then Object class </a:t>
            </a:r>
            <a:r>
              <a:rPr lang="en-US" sz="3400" dirty="0" err="1"/>
              <a:t>toString</a:t>
            </a:r>
            <a:r>
              <a:rPr lang="en-US" sz="3400" dirty="0"/>
              <a:t>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+mn-lt"/>
                <a:ea typeface="+mn-ea"/>
                <a:cs typeface="+mn-cs"/>
              </a:rPr>
              <a:t>ToString</a:t>
            </a:r>
            <a:r>
              <a:rPr lang="en-US" sz="4000" dirty="0">
                <a:latin typeface="+mn-lt"/>
                <a:ea typeface="+mn-ea"/>
                <a:cs typeface="+mn-cs"/>
              </a:rPr>
              <a:t>() Method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158586" y="5094000"/>
            <a:ext cx="9874827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Car car = new Car();</a:t>
            </a:r>
            <a:endParaRPr kumimoji="0" lang="en-US" sz="2800" b="1" i="1" u="none" strike="noStrike" kern="1200" cap="none" spc="0" normalizeH="0" baseline="0" noProof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System.out.println(car); </a:t>
            </a:r>
            <a:r>
              <a:rPr kumimoji="0" lang="en-US" sz="2800" b="1" i="1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//Car@3feba861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E705CD7-61F0-4A7B-B2FB-4B027D3EF75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1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If you define toString() method in your class then your implemented/Overridden toString() method will be called..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ToString</a:t>
            </a:r>
            <a:r>
              <a:rPr lang="en-US" sz="4000" dirty="0"/>
              <a:t>() Method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1112573" y="5622449"/>
            <a:ext cx="9213427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Car car = new Car();</a:t>
            </a:r>
            <a:endParaRPr kumimoji="0" lang="en-US" sz="2700" b="1" i="1" u="none" strike="noStrike" kern="1200" cap="none" spc="0" normalizeH="0" baseline="0" noProof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System.out.println(car); </a:t>
            </a:r>
            <a:r>
              <a:rPr kumimoji="0" lang="en-US" sz="2700" b="1" i="1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//BMW:M3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6830960-877E-4C1F-91D1-BF3D87099FAD}"/>
              </a:ext>
            </a:extLst>
          </p:cNvPr>
          <p:cNvSpPr txBox="1">
            <a:spLocks/>
          </p:cNvSpPr>
          <p:nvPr/>
        </p:nvSpPr>
        <p:spPr>
          <a:xfrm>
            <a:off x="1112573" y="2489445"/>
            <a:ext cx="9213427" cy="305389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public class Car {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FFA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+mn-ea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FFA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+mn-ea"/>
              </a:rPr>
              <a:t>  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@Override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FFA000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nsolas" pitchFamily="49" charset="0"/>
                <a:ea typeface="+mn-ea"/>
              </a:rPr>
              <a:t>  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public String toString()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        return 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this.brand 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+ ":" + 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this.model</a:t>
            </a: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  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7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5483EC6-3519-408C-8585-D77AFB00E3A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0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 java </a:t>
            </a:r>
            <a:r>
              <a:rPr lang="en-US" b="1" dirty="0">
                <a:solidFill>
                  <a:srgbClr val="FF0000"/>
                </a:solidFill>
              </a:rPr>
              <a:t>equals()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method is used to compare equality </a:t>
            </a:r>
            <a:br>
              <a:rPr lang="bg-BG" dirty="0"/>
            </a:br>
            <a:r>
              <a:rPr lang="en-US" dirty="0"/>
              <a:t>of two Objects</a:t>
            </a:r>
            <a:endParaRPr lang="en-US" sz="3198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Equals() Method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31000" y="2595143"/>
            <a:ext cx="1031179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Car firstCar = new Car("BMW","M3");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Car secondCar = new Car("Mercedes","C63 AMG");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2800" b="1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onsolas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boolean isEqual = firstCar.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equals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(secondCar);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2800" b="1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onsolas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System.out.println(isEqual); </a:t>
            </a:r>
            <a:r>
              <a:rPr kumimoji="0" lang="en-US" sz="2800" b="1" i="1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//false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87F79B1-1671-4F21-A70F-BEC84D961A90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156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Method returns the </a:t>
            </a:r>
            <a:r>
              <a:rPr lang="en-US" b="1" dirty="0">
                <a:solidFill>
                  <a:srgbClr val="FF0000"/>
                </a:solidFill>
              </a:rPr>
              <a:t>hash code </a:t>
            </a:r>
            <a:r>
              <a:rPr lang="en-US" dirty="0"/>
              <a:t>for the Method class object. </a:t>
            </a:r>
          </a:p>
          <a:p>
            <a:pPr lvl="0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hash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code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is always the same if the object doesn’t change.</a:t>
            </a:r>
          </a:p>
          <a:p>
            <a:pPr lvl="1"/>
            <a:r>
              <a:rPr lang="en-US" dirty="0"/>
              <a:t>Syntax: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HashCode</a:t>
            </a:r>
            <a:r>
              <a:rPr lang="en-US" sz="4000" dirty="0"/>
              <a:t>() Method</a:t>
            </a:r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72A5DC61-077B-4AA2-A317-6F76C5646DDB}"/>
              </a:ext>
            </a:extLst>
          </p:cNvPr>
          <p:cNvSpPr txBox="1">
            <a:spLocks/>
          </p:cNvSpPr>
          <p:nvPr/>
        </p:nvSpPr>
        <p:spPr>
          <a:xfrm>
            <a:off x="1011000" y="3384000"/>
            <a:ext cx="10396261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Car car = new Car();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2800" b="1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onsolas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int hash = car.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FFA00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hashCode()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; </a:t>
            </a:r>
            <a:r>
              <a:rPr kumimoji="0" lang="en-US" sz="2800" b="1" i="1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//integer value which represents hashCode value for this class.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sz="2800" b="1" i="1" u="none" strike="noStrike" kern="1200" cap="none" spc="0" normalizeH="0" baseline="0" noProof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onsolas" pitchFamily="49" charset="0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System.out.println(hash); </a:t>
            </a:r>
            <a:r>
              <a:rPr kumimoji="0" lang="en-US" sz="2800" b="1" i="1" u="none" strike="noStrike" kern="1200" cap="none" spc="0" normalizeH="0" baseline="0" noProof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</a:rPr>
              <a:t>//1072408673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18BEC10-9F13-4851-93C8-668E76638A6E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64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/>
              <a:t>: Car Info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56092" y="2528654"/>
            <a:ext cx="5135109" cy="3193753"/>
            <a:chOff x="-318235" y="2319950"/>
            <a:chExt cx="3149695" cy="3193753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-318235" y="2319950"/>
              <a:ext cx="3137848" cy="5826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Car</a:t>
              </a:r>
              <a:endParaRPr lang="en-US" sz="1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-315153" y="2896821"/>
              <a:ext cx="3135740" cy="88399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-brand:String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…</a:t>
              </a:r>
            </a:p>
          </p:txBody>
        </p: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-306388" y="3792181"/>
              <a:ext cx="3137848" cy="17215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+setBrand():void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+getBrand():String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…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+carInfo():String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endParaRPr lang="en-US" b="1" noProof="1">
                <a:latin typeface="Consolas" panose="020B0609020204030204" pitchFamily="49" charset="0"/>
              </a:endParaRPr>
            </a:p>
          </p:txBody>
        </p:sp>
      </p:grpSp>
      <p:sp>
        <p:nvSpPr>
          <p:cNvPr id="30" name="Right Arrow 7"/>
          <p:cNvSpPr/>
          <p:nvPr/>
        </p:nvSpPr>
        <p:spPr>
          <a:xfrm>
            <a:off x="5899486" y="3843142"/>
            <a:ext cx="327663" cy="3511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520421" y="5864346"/>
            <a:ext cx="1854572" cy="426137"/>
          </a:xfrm>
          <a:prstGeom prst="wedgeRoundRectCallout">
            <a:avLst>
              <a:gd name="adj1" fmla="val -28574"/>
              <a:gd name="adj2" fmla="val -674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+ == public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656092" y="1889796"/>
            <a:ext cx="1878799" cy="426137"/>
          </a:xfrm>
          <a:prstGeom prst="wedgeRoundRectCallout">
            <a:avLst>
              <a:gd name="adj1" fmla="val -26621"/>
              <a:gd name="adj2" fmla="val 7785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- == private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>
            <a:off x="2902649" y="3805641"/>
            <a:ext cx="1981200" cy="426137"/>
          </a:xfrm>
          <a:prstGeom prst="wedgeRoundRectCallout">
            <a:avLst>
              <a:gd name="adj1" fmla="val -57496"/>
              <a:gd name="adj2" fmla="val 53896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return type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2565" y="6282310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https://judge.softuni.bg/Contests/1517/Defining-Classes-Lab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61D322B6-6C4E-40D2-9652-ED556C584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194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9283AA-055C-4870-9671-74DE21825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7"/>
          <a:stretch/>
        </p:blipFill>
        <p:spPr>
          <a:xfrm>
            <a:off x="6681000" y="2528653"/>
            <a:ext cx="4875024" cy="31937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405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14" grpId="0" animBg="1"/>
      <p:bldP spid="16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Car Info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577900" y="1295401"/>
            <a:ext cx="10972800" cy="50236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chemeClr val="tx1"/>
                </a:solidFill>
                <a:effectLst/>
              </a:rPr>
              <a:t>public class Car {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private String brand; 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private String model;</a:t>
            </a:r>
          </a:p>
          <a:p>
            <a:pPr>
              <a:spcAft>
                <a:spcPts val="600"/>
              </a:spcAft>
            </a:pPr>
            <a:r>
              <a:rPr lang="en-GB" sz="2400" dirty="0">
                <a:solidFill>
                  <a:schemeClr val="tx1"/>
                </a:solidFill>
                <a:effectLst/>
              </a:rPr>
              <a:t>  private int 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horsePower</a:t>
            </a:r>
            <a:r>
              <a:rPr lang="en-GB" sz="24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public void</a:t>
            </a:r>
            <a:r>
              <a:rPr lang="en-GB" sz="2400" dirty="0">
                <a:effectLst/>
              </a:rPr>
              <a:t>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setBrand</a:t>
            </a:r>
            <a:r>
              <a:rPr lang="en-GB" sz="2400" dirty="0">
                <a:solidFill>
                  <a:schemeClr val="bg1"/>
                </a:solidFill>
                <a:effectLst/>
              </a:rPr>
              <a:t>(</a:t>
            </a:r>
            <a:r>
              <a:rPr lang="en-GB" sz="2400" dirty="0">
                <a:solidFill>
                  <a:schemeClr val="tx1"/>
                </a:solidFill>
                <a:effectLst/>
              </a:rPr>
              <a:t>String brand</a:t>
            </a:r>
            <a:r>
              <a:rPr lang="en-GB" sz="2400" dirty="0">
                <a:solidFill>
                  <a:schemeClr val="bg1"/>
                </a:solidFill>
                <a:effectLst/>
              </a:rPr>
              <a:t>)</a:t>
            </a:r>
            <a:r>
              <a:rPr lang="en-GB" sz="2400" dirty="0">
                <a:effectLst/>
              </a:rPr>
              <a:t> </a:t>
            </a:r>
            <a:r>
              <a:rPr lang="en-GB" sz="2400" dirty="0">
                <a:solidFill>
                  <a:schemeClr val="tx1"/>
                </a:solidFill>
                <a:effectLst/>
              </a:rPr>
              <a:t>{</a:t>
            </a:r>
            <a:r>
              <a:rPr lang="bg-BG" sz="2400" dirty="0">
                <a:solidFill>
                  <a:schemeClr val="tx1"/>
                </a:solidFill>
                <a:effectLst/>
              </a:rPr>
              <a:t> 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this.brand</a:t>
            </a:r>
            <a:r>
              <a:rPr lang="bg-BG" sz="2400" dirty="0">
                <a:solidFill>
                  <a:schemeClr val="tx1"/>
                </a:solidFill>
                <a:effectLst/>
              </a:rPr>
              <a:t> = </a:t>
            </a:r>
            <a:r>
              <a:rPr lang="en-US" sz="2400" dirty="0">
                <a:solidFill>
                  <a:schemeClr val="tx1"/>
                </a:solidFill>
                <a:effectLst/>
              </a:rPr>
              <a:t>brand</a:t>
            </a:r>
            <a:r>
              <a:rPr lang="en-GB" sz="2400" dirty="0">
                <a:solidFill>
                  <a:schemeClr val="tx1"/>
                </a:solidFill>
                <a:effectLst/>
              </a:rPr>
              <a:t>; }</a:t>
            </a:r>
          </a:p>
          <a:p>
            <a:r>
              <a:rPr lang="en-GB" sz="2400" dirty="0">
                <a:effectLst/>
              </a:rPr>
              <a:t>  </a:t>
            </a:r>
            <a:r>
              <a:rPr lang="en-GB" sz="2400" dirty="0">
                <a:solidFill>
                  <a:schemeClr val="tx1"/>
                </a:solidFill>
                <a:effectLst/>
              </a:rPr>
              <a:t>public String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getBrand</a:t>
            </a:r>
            <a:r>
              <a:rPr lang="en-GB" sz="2400" dirty="0">
                <a:solidFill>
                  <a:srgbClr val="FF0000"/>
                </a:solidFill>
                <a:effectLst/>
              </a:rPr>
              <a:t>() </a:t>
            </a:r>
            <a:r>
              <a:rPr lang="en-GB" sz="2400" dirty="0">
                <a:solidFill>
                  <a:schemeClr val="tx1"/>
                </a:solidFill>
                <a:effectLst/>
              </a:rPr>
              <a:t>{ return 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this.brand</a:t>
            </a:r>
            <a:r>
              <a:rPr lang="en-GB" sz="2400" dirty="0">
                <a:solidFill>
                  <a:schemeClr val="tx1"/>
                </a:solidFill>
                <a:effectLst/>
              </a:rPr>
              <a:t>; }</a:t>
            </a:r>
          </a:p>
          <a:p>
            <a:r>
              <a:rPr lang="en-GB" sz="2400" dirty="0">
                <a:effectLst/>
              </a:rPr>
              <a:t>  </a:t>
            </a:r>
            <a:r>
              <a:rPr lang="en-GB" sz="2400" dirty="0">
                <a:solidFill>
                  <a:schemeClr val="tx1"/>
                </a:solidFill>
                <a:effectLst/>
              </a:rPr>
              <a:t>public String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carInfo</a:t>
            </a:r>
            <a:r>
              <a:rPr lang="en-GB" sz="2400" dirty="0">
                <a:solidFill>
                  <a:srgbClr val="FF0000"/>
                </a:solidFill>
                <a:effectLst/>
              </a:rPr>
              <a:t>() </a:t>
            </a:r>
            <a:r>
              <a:rPr lang="en-GB" sz="24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GB" sz="2400" dirty="0">
                <a:solidFill>
                  <a:srgbClr val="FF0000"/>
                </a:solidFill>
                <a:effectLst/>
              </a:rPr>
              <a:t>    return 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String.format</a:t>
            </a:r>
            <a:r>
              <a:rPr lang="en-GB" sz="2400" dirty="0">
                <a:solidFill>
                  <a:schemeClr val="tx1"/>
                </a:solidFill>
                <a:effectLst/>
              </a:rPr>
              <a:t>("</a:t>
            </a:r>
            <a:r>
              <a:rPr lang="en-US" sz="2400" dirty="0">
                <a:solidFill>
                  <a:schemeClr val="tx1"/>
                </a:solidFill>
                <a:effectLst/>
              </a:rPr>
              <a:t>The car is: %s %s - %d HP.</a:t>
            </a:r>
            <a:r>
              <a:rPr lang="en-GB" sz="2400" dirty="0">
                <a:solidFill>
                  <a:schemeClr val="tx1"/>
                </a:solidFill>
                <a:effectLst/>
              </a:rPr>
              <a:t>",</a:t>
            </a:r>
          </a:p>
          <a:p>
            <a:r>
              <a:rPr lang="en-GB" sz="2400" dirty="0">
                <a:solidFill>
                  <a:srgbClr val="FF0000"/>
                </a:solidFill>
                <a:effectLst/>
              </a:rPr>
              <a:t>   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this.brand</a:t>
            </a:r>
            <a:r>
              <a:rPr lang="en-GB" sz="2400" dirty="0">
                <a:solidFill>
                  <a:srgbClr val="FF0000"/>
                </a:solidFill>
                <a:effectLst/>
              </a:rPr>
              <a:t>,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this.model</a:t>
            </a:r>
            <a:r>
              <a:rPr lang="en-GB" sz="2400" dirty="0">
                <a:solidFill>
                  <a:srgbClr val="FF0000"/>
                </a:solidFill>
                <a:effectLst/>
              </a:rPr>
              <a:t>, </a:t>
            </a:r>
            <a:r>
              <a:rPr lang="en-GB" sz="2400" dirty="0" err="1">
                <a:solidFill>
                  <a:srgbClr val="FF0000"/>
                </a:solidFill>
                <a:effectLst/>
              </a:rPr>
              <a:t>this.horsePower</a:t>
            </a:r>
            <a:r>
              <a:rPr lang="en-GB" sz="2400" dirty="0"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</a:t>
            </a:r>
            <a:r>
              <a:rPr lang="en-GB" sz="2400" dirty="0">
                <a:solidFill>
                  <a:schemeClr val="accent2"/>
                </a:solidFill>
                <a:effectLst/>
              </a:rPr>
              <a:t>//TODO: </a:t>
            </a:r>
            <a:r>
              <a:rPr lang="en-GB" sz="2400" i="1" dirty="0">
                <a:solidFill>
                  <a:schemeClr val="accent2"/>
                </a:solidFill>
                <a:effectLst/>
              </a:rPr>
              <a:t>Create the other Getters and Setters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GB" sz="2400" dirty="0">
                <a:solidFill>
                  <a:schemeClr val="accent2"/>
                </a:solidFill>
                <a:effectLst/>
              </a:rPr>
              <a:t>//TODO: </a:t>
            </a:r>
            <a:r>
              <a:rPr lang="en-GB" sz="2400" i="1" dirty="0">
                <a:solidFill>
                  <a:schemeClr val="accent2"/>
                </a:solidFill>
                <a:effectLst/>
              </a:rPr>
              <a:t>Test the program</a:t>
            </a:r>
            <a:endParaRPr lang="en-US" sz="2400" i="1" dirty="0">
              <a:solidFill>
                <a:schemeClr val="accent2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17E55-540B-4F49-A06D-8F0353FE7E35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https://judge.softuni.bg/Contests/1517/Defining-Classes-Lab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228691B-CB96-4B26-A16A-E2947C6E0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81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49" y="1395069"/>
            <a:ext cx="2970505" cy="22200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90A9967-64C3-4B18-AB5E-744428B43F3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Constructors</a:t>
            </a:r>
          </a:p>
        </p:txBody>
      </p:sp>
    </p:spTree>
    <p:extLst>
      <p:ext uri="{BB962C8B-B14F-4D97-AF65-F5344CB8AC3E}">
        <p14:creationId xmlns:p14="http://schemas.microsoft.com/office/powerpoint/2010/main" val="208154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088443" y="1257411"/>
            <a:ext cx="9857557" cy="5366589"/>
          </a:xfrm>
        </p:spPr>
        <p:txBody>
          <a:bodyPr/>
          <a:lstStyle/>
          <a:p>
            <a:r>
              <a:rPr lang="en-GB" dirty="0"/>
              <a:t>Special methods, executed during object creation</a:t>
            </a:r>
          </a:p>
          <a:p>
            <a:r>
              <a:rPr lang="en-GB" dirty="0"/>
              <a:t>The only one way to</a:t>
            </a:r>
            <a:r>
              <a:rPr lang="en-GB" dirty="0">
                <a:solidFill>
                  <a:srgbClr val="FF0000"/>
                </a:solidFill>
              </a:rPr>
              <a:t> </a:t>
            </a:r>
            <a:r>
              <a:rPr lang="en-GB" b="1" dirty="0">
                <a:solidFill>
                  <a:srgbClr val="FF0000"/>
                </a:solidFill>
              </a:rPr>
              <a:t>call a constructor</a:t>
            </a:r>
            <a:r>
              <a:rPr lang="en-GB" dirty="0">
                <a:solidFill>
                  <a:srgbClr val="FF0000"/>
                </a:solidFill>
              </a:rPr>
              <a:t> </a:t>
            </a:r>
            <a:r>
              <a:rPr lang="en-GB" dirty="0"/>
              <a:t>in Java is </a:t>
            </a:r>
            <a:br>
              <a:rPr lang="en-GB" dirty="0"/>
            </a:br>
            <a:r>
              <a:rPr lang="en-GB" dirty="0"/>
              <a:t>through the </a:t>
            </a:r>
            <a:r>
              <a:rPr lang="en-GB" b="1" dirty="0">
                <a:solidFill>
                  <a:srgbClr val="FF0000"/>
                </a:solidFill>
              </a:rPr>
              <a:t>keyword new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3199" y="3225681"/>
            <a:ext cx="4162801" cy="320354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public class Car {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  private String brand;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  public </a:t>
            </a:r>
            <a:r>
              <a:rPr lang="en-US" sz="2400" dirty="0">
                <a:solidFill>
                  <a:srgbClr val="FFA000"/>
                </a:solidFill>
              </a:rPr>
              <a:t>Car() </a:t>
            </a:r>
            <a:r>
              <a:rPr lang="en-US" sz="2400" dirty="0">
                <a:solidFill>
                  <a:srgbClr val="234465"/>
                </a:solidFill>
              </a:rPr>
              <a:t>{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    </a:t>
            </a:r>
            <a:r>
              <a:rPr lang="en-US" sz="2400" dirty="0" err="1">
                <a:solidFill>
                  <a:srgbClr val="234465"/>
                </a:solidFill>
              </a:rPr>
              <a:t>this.brand</a:t>
            </a:r>
            <a:r>
              <a:rPr lang="en-US" sz="2400" dirty="0">
                <a:solidFill>
                  <a:srgbClr val="234465"/>
                </a:solidFill>
              </a:rPr>
              <a:t> = "BMW";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  }</a:t>
            </a:r>
          </a:p>
          <a:p>
            <a:pPr>
              <a:defRPr/>
            </a:pPr>
            <a:r>
              <a:rPr lang="en-US" sz="2400" dirty="0">
                <a:solidFill>
                  <a:srgbClr val="234465"/>
                </a:solidFill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153060" y="4147727"/>
            <a:ext cx="2895600" cy="899547"/>
          </a:xfrm>
          <a:prstGeom prst="wedgeRoundRectCallout">
            <a:avLst>
              <a:gd name="adj1" fmla="val -57459"/>
              <a:gd name="adj2" fmla="val -189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sz="2400" b="1" noProof="1">
                <a:solidFill>
                  <a:srgbClr val="FFA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Overloading</a:t>
            </a:r>
            <a:r>
              <a:rPr lang="en-US" sz="24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default constructor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D0D29F-EB53-4B66-B4E3-2EF2D0FB27E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0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Special methods, executed during object creation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(1)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09601" y="2000406"/>
            <a:ext cx="8587666" cy="35925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rgbClr val="FF0000"/>
                </a:solidFill>
                <a:effectLst/>
              </a:rPr>
              <a:t>class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</a:rPr>
              <a:t>Car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800" dirty="0">
                <a:solidFill>
                  <a:srgbClr val="FF0000"/>
                </a:solidFill>
                <a:effectLst/>
              </a:rPr>
              <a:t>  private String brand;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</a:t>
            </a:r>
            <a:r>
              <a:rPr lang="en-US" sz="2800" dirty="0">
                <a:solidFill>
                  <a:schemeClr val="tx1"/>
                </a:solidFill>
                <a:effectLst/>
              </a:rPr>
              <a:t>…</a:t>
            </a:r>
            <a:r>
              <a:rPr lang="en-US" sz="2800" dirty="0">
                <a:solidFill>
                  <a:schemeClr val="bg1"/>
                </a:solidFill>
                <a:effectLst/>
              </a:rPr>
              <a:t>  </a:t>
            </a:r>
          </a:p>
          <a:p>
            <a:r>
              <a:rPr lang="en-US" sz="2800" dirty="0">
                <a:solidFill>
                  <a:srgbClr val="FF0000"/>
                </a:solidFill>
                <a:effectLst/>
              </a:rPr>
              <a:t>  public Car() </a:t>
            </a:r>
            <a:r>
              <a:rPr lang="en-US" sz="28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800" dirty="0">
                <a:solidFill>
                  <a:srgbClr val="FF0000"/>
                </a:solidFill>
                <a:effectLst/>
              </a:rPr>
              <a:t>    </a:t>
            </a:r>
            <a:r>
              <a:rPr lang="en-US" sz="2800" dirty="0" err="1">
                <a:solidFill>
                  <a:srgbClr val="FF0000"/>
                </a:solidFill>
                <a:effectLst/>
              </a:rPr>
              <a:t>this.</a:t>
            </a:r>
            <a:r>
              <a:rPr lang="en-US" sz="2800" dirty="0" err="1">
                <a:solidFill>
                  <a:schemeClr val="tx1"/>
                </a:solidFill>
                <a:effectLst/>
              </a:rPr>
              <a:t>brand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rgbClr val="FF0000"/>
                </a:solidFill>
                <a:effectLst/>
              </a:rPr>
              <a:t>=</a:t>
            </a:r>
            <a:r>
              <a:rPr lang="en-US" sz="2800" dirty="0">
                <a:solidFill>
                  <a:schemeClr val="bg1"/>
                </a:solidFill>
                <a:effectLst/>
              </a:rPr>
              <a:t> </a:t>
            </a:r>
            <a:r>
              <a:rPr lang="en-US" sz="2800" dirty="0">
                <a:solidFill>
                  <a:schemeClr val="tx1"/>
                </a:solidFill>
                <a:effectLst/>
              </a:rPr>
              <a:t>"unknown";</a:t>
            </a:r>
          </a:p>
          <a:p>
            <a:r>
              <a:rPr lang="en-US" sz="2800" dirty="0">
                <a:solidFill>
                  <a:schemeClr val="bg1"/>
                </a:solidFill>
                <a:effectLst/>
              </a:rPr>
              <a:t>    </a:t>
            </a:r>
            <a:r>
              <a:rPr lang="en-US" sz="2800" dirty="0">
                <a:solidFill>
                  <a:schemeClr val="tx1"/>
                </a:solidFill>
                <a:effectLst/>
              </a:rPr>
              <a:t>…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035757" y="3336957"/>
            <a:ext cx="3030243" cy="919401"/>
          </a:xfrm>
          <a:prstGeom prst="wedgeRoundRectCallout">
            <a:avLst>
              <a:gd name="adj1" fmla="val -58196"/>
              <a:gd name="adj2" fmla="val -1858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Overloading default constructor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BA9BC34-D7FE-4E87-AA91-843516815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70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2001" y="1066801"/>
            <a:ext cx="11804822" cy="5570355"/>
          </a:xfrm>
        </p:spPr>
        <p:txBody>
          <a:bodyPr/>
          <a:lstStyle/>
          <a:p>
            <a:r>
              <a:rPr lang="en-GB" dirty="0"/>
              <a:t>You can have multiple constructors in the same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11935" y="1659613"/>
            <a:ext cx="9570752" cy="5046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public class Car {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private int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; private String brand;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public </a:t>
            </a:r>
            <a:r>
              <a:rPr lang="en-US" sz="2400" dirty="0">
                <a:solidFill>
                  <a:schemeClr val="tx1"/>
                </a:solidFill>
                <a:effectLst/>
              </a:rPr>
              <a:t>Car(</a:t>
            </a:r>
            <a:r>
              <a:rPr lang="en-US" sz="2400" dirty="0">
                <a:solidFill>
                  <a:srgbClr val="FF0000"/>
                </a:solidFill>
                <a:effectLst/>
              </a:rPr>
              <a:t>String brand</a:t>
            </a:r>
            <a:r>
              <a:rPr lang="en-US" sz="2400" dirty="0">
                <a:solidFill>
                  <a:schemeClr val="tx1"/>
                </a:solidFill>
                <a:effectLst/>
              </a:rPr>
              <a:t>)</a:t>
            </a:r>
            <a:r>
              <a:rPr lang="en-US" sz="2400" dirty="0">
                <a:solidFill>
                  <a:schemeClr val="tx2"/>
                </a:solidFill>
                <a:effectLst/>
              </a:rPr>
              <a:t> {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this.brand</a:t>
            </a:r>
            <a:r>
              <a:rPr lang="en-US" sz="2400" dirty="0">
                <a:solidFill>
                  <a:schemeClr val="tx2"/>
                </a:solidFill>
                <a:effectLst/>
              </a:rPr>
              <a:t> = brand;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}</a:t>
            </a:r>
          </a:p>
          <a:p>
            <a:pPr>
              <a:lnSpc>
                <a:spcPts val="3200"/>
              </a:lnSpc>
            </a:pPr>
            <a:endParaRPr lang="en-US" sz="2400" dirty="0">
              <a:solidFill>
                <a:schemeClr val="tx2"/>
              </a:solidFill>
              <a:effectLst/>
            </a:endParaRP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public </a:t>
            </a:r>
            <a:r>
              <a:rPr lang="en-US" sz="2400" dirty="0">
                <a:solidFill>
                  <a:schemeClr val="tx1"/>
                </a:solidFill>
                <a:effectLst/>
              </a:rPr>
              <a:t>Car(</a:t>
            </a:r>
            <a:r>
              <a:rPr lang="en-US" sz="2400" dirty="0">
                <a:solidFill>
                  <a:srgbClr val="FF0000"/>
                </a:solidFill>
                <a:effectLst/>
              </a:rPr>
              <a:t>String brand, int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1"/>
                </a:solidFill>
                <a:effectLst/>
              </a:rPr>
              <a:t>)</a:t>
            </a:r>
            <a:r>
              <a:rPr lang="en-US" sz="2400" dirty="0">
                <a:solidFill>
                  <a:schemeClr val="tx2"/>
                </a:solidFill>
                <a:effectLst/>
              </a:rPr>
              <a:t> {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this.brand</a:t>
            </a:r>
            <a:r>
              <a:rPr lang="en-US" sz="2400" dirty="0">
                <a:solidFill>
                  <a:schemeClr val="tx2"/>
                </a:solidFill>
                <a:effectLst/>
              </a:rPr>
              <a:t> = brand;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this.horsePower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 =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;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  }</a:t>
            </a:r>
          </a:p>
          <a:p>
            <a:pPr>
              <a:lnSpc>
                <a:spcPts val="3200"/>
              </a:lnSpc>
            </a:pPr>
            <a:r>
              <a:rPr lang="en-US" sz="24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6817618" y="5203099"/>
            <a:ext cx="3138677" cy="919401"/>
          </a:xfrm>
          <a:prstGeom prst="wedgeRoundRectCallout">
            <a:avLst>
              <a:gd name="adj1" fmla="val -36188"/>
              <a:gd name="adj2" fmla="val -6056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Constructor with all parameters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5680969" y="2836134"/>
            <a:ext cx="3276600" cy="919401"/>
          </a:xfrm>
          <a:prstGeom prst="wedgeRoundRectCallout">
            <a:avLst>
              <a:gd name="adj1" fmla="val -56380"/>
              <a:gd name="adj2" fmla="val -1734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Constructor with one parameter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0C9CD5A-6A1A-4884-9FDF-513196B6B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9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500" dirty="0"/>
              <a:t>Algorithmic Complexity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Stack - Last In First Out (LIFO)</a:t>
            </a:r>
          </a:p>
          <a:p>
            <a:pPr marL="933139" lvl="1" indent="-457200"/>
            <a:r>
              <a:rPr lang="en-US" sz="3200" dirty="0"/>
              <a:t>Stack Functionality</a:t>
            </a:r>
          </a:p>
          <a:p>
            <a:pPr marL="933139" lvl="1" indent="-457200"/>
            <a:r>
              <a:rPr lang="en-US" sz="3200" dirty="0"/>
              <a:t>Java Stack Implementation</a:t>
            </a:r>
          </a:p>
          <a:p>
            <a:pPr marL="933139" lvl="1" indent="-457200"/>
            <a:r>
              <a:rPr lang="en-US" sz="3200" dirty="0"/>
              <a:t>Overview of All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Queue - First In First Out(FIFO)</a:t>
            </a:r>
          </a:p>
          <a:p>
            <a:pPr marL="933139" lvl="1" indent="-457200"/>
            <a:r>
              <a:rPr lang="en-US" sz="3200" dirty="0"/>
              <a:t>Queue Functionality</a:t>
            </a:r>
          </a:p>
          <a:p>
            <a:pPr marL="933139" lvl="1" indent="-457200"/>
            <a:r>
              <a:rPr lang="en-US" sz="3200" dirty="0"/>
              <a:t>Queue Implementation</a:t>
            </a:r>
          </a:p>
          <a:p>
            <a:pPr marL="933139" lvl="1" indent="-457200"/>
            <a:r>
              <a:rPr lang="en-US" sz="3200" dirty="0"/>
              <a:t>Overview of All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Priority Queue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8683F36-ECC7-4362-9822-CEF6381B1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72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Simple Calculator (2)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4451" y="1253661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stack.size() &gt; 1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int first = Integer.valueOf(stack.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String op = stack.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int second = Integer.valueOf(stack.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pop());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switch (op)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case "+": stack.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(String.valueOf(first + second));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case "-": stack.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push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(String.valueOf(first - second));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System.out.println(stack.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67E431-BFCC-4C60-887C-655033129305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6FB33F8-B830-4522-B6AC-9B10414D39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Constructors </a:t>
            </a:r>
            <a:r>
              <a:rPr lang="en-GB" b="1" dirty="0">
                <a:solidFill>
                  <a:schemeClr val="bg1"/>
                </a:solidFill>
              </a:rPr>
              <a:t>set object's initial state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Initial State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736222" y="1899612"/>
            <a:ext cx="9206768" cy="402339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  <a:effectLst/>
              </a:rPr>
              <a:t>public class Car 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String brand;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List&lt;Part&gt; parts;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  <a:r>
              <a:rPr lang="en-US" sz="2800" dirty="0">
                <a:solidFill>
                  <a:srgbClr val="FF0000"/>
                </a:solidFill>
                <a:effectLst/>
              </a:rPr>
              <a:t>public Car(String brand) </a:t>
            </a:r>
            <a:r>
              <a:rPr lang="en-US" sz="2800" dirty="0">
                <a:solidFill>
                  <a:schemeClr val="tx2"/>
                </a:solidFill>
                <a:effectLst/>
              </a:rPr>
              <a:t>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 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this.brand</a:t>
            </a:r>
            <a:r>
              <a:rPr lang="en-US" sz="2800" dirty="0">
                <a:solidFill>
                  <a:schemeClr val="tx2"/>
                </a:solidFill>
                <a:effectLst/>
              </a:rPr>
              <a:t> = brand;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 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this.parts</a:t>
            </a:r>
            <a:r>
              <a:rPr lang="en-US" sz="2800" dirty="0">
                <a:solidFill>
                  <a:schemeClr val="tx2"/>
                </a:solidFill>
                <a:effectLst/>
              </a:rPr>
              <a:t> = new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ArrayList</a:t>
            </a:r>
            <a:r>
              <a:rPr lang="en-US" sz="2800" dirty="0">
                <a:solidFill>
                  <a:schemeClr val="tx2"/>
                </a:solidFill>
                <a:effectLst/>
              </a:rPr>
              <a:t>&lt;&gt;();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}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186835" y="3436194"/>
            <a:ext cx="2660012" cy="950226"/>
          </a:xfrm>
          <a:prstGeom prst="wedgeRoundRectCallout">
            <a:avLst>
              <a:gd name="adj1" fmla="val -55447"/>
              <a:gd name="adj2" fmla="val 4208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Always ensure correct state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FFCCF4B-E55D-4B30-8D2D-8A0F92C439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489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6" y="1085145"/>
            <a:ext cx="11804822" cy="5570355"/>
          </a:xfrm>
        </p:spPr>
        <p:txBody>
          <a:bodyPr/>
          <a:lstStyle/>
          <a:p>
            <a:r>
              <a:rPr lang="en-GB" dirty="0"/>
              <a:t>Constructors can </a:t>
            </a:r>
            <a:r>
              <a:rPr lang="en-GB" b="1" dirty="0">
                <a:solidFill>
                  <a:schemeClr val="bg1"/>
                </a:solidFill>
              </a:rPr>
              <a:t>call each other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Chaining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41000" y="1708779"/>
            <a:ext cx="7742383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chemeClr val="tx2"/>
                </a:solidFill>
                <a:effectLst/>
              </a:rPr>
              <a:t>class Car {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private String brand;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private int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;</a:t>
            </a:r>
          </a:p>
          <a:p>
            <a:endParaRPr lang="en-US" sz="2400" dirty="0">
              <a:solidFill>
                <a:schemeClr val="tx2"/>
              </a:solidFill>
              <a:effectLst/>
            </a:endParaRP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public Car(String brand, int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) {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this.brand</a:t>
            </a:r>
            <a:r>
              <a:rPr lang="en-US" sz="2400" dirty="0">
                <a:solidFill>
                  <a:schemeClr val="tx2"/>
                </a:solidFill>
                <a:effectLst/>
              </a:rPr>
              <a:t> = brand;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 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this.horsePower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 = </a:t>
            </a:r>
            <a:r>
              <a:rPr lang="en-US" sz="2400" dirty="0" err="1">
                <a:solidFill>
                  <a:schemeClr val="tx2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}</a:t>
            </a:r>
          </a:p>
          <a:p>
            <a:endParaRPr lang="en-US" sz="2400" dirty="0">
              <a:solidFill>
                <a:schemeClr val="tx2"/>
              </a:solidFill>
              <a:effectLst/>
            </a:endParaRP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public </a:t>
            </a:r>
            <a:r>
              <a:rPr lang="en-US" sz="2400" dirty="0">
                <a:solidFill>
                  <a:schemeClr val="tx1"/>
                </a:solidFill>
                <a:effectLst/>
              </a:rPr>
              <a:t>Car</a:t>
            </a:r>
            <a:r>
              <a:rPr lang="en-US" sz="2400" dirty="0">
                <a:solidFill>
                  <a:schemeClr val="tx2"/>
                </a:solidFill>
                <a:effectLst/>
              </a:rPr>
              <a:t>(String brand</a:t>
            </a:r>
            <a:r>
              <a:rPr lang="en-US" sz="2400" dirty="0">
                <a:solidFill>
                  <a:schemeClr val="tx1"/>
                </a:solidFill>
                <a:effectLst/>
              </a:rPr>
              <a:t>)</a:t>
            </a:r>
            <a:r>
              <a:rPr lang="en-US" sz="2400" dirty="0">
                <a:solidFill>
                  <a:schemeClr val="tx2"/>
                </a:solidFill>
                <a:effectLst/>
              </a:rPr>
              <a:t> {</a:t>
            </a:r>
          </a:p>
          <a:p>
            <a:r>
              <a:rPr lang="en-US" sz="2400" dirty="0">
                <a:solidFill>
                  <a:schemeClr val="bg1"/>
                </a:solidFill>
                <a:effectLst/>
              </a:rPr>
              <a:t>    </a:t>
            </a:r>
            <a:r>
              <a:rPr lang="en-US" sz="2400" dirty="0">
                <a:solidFill>
                  <a:srgbClr val="FF0000"/>
                </a:solidFill>
                <a:effectLst/>
              </a:rPr>
              <a:t>this(brand, -1)</a:t>
            </a:r>
            <a:r>
              <a:rPr lang="en-US" sz="24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  }</a:t>
            </a:r>
          </a:p>
          <a:p>
            <a:r>
              <a:rPr lang="en-US" sz="24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9061CFD-7D73-4730-BBFF-265758DA99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31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class </a:t>
            </a:r>
            <a:r>
              <a:rPr lang="en-US" b="1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/>
              <a:t>: Constructors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48754" y="2108449"/>
            <a:ext cx="5029200" cy="3538949"/>
            <a:chOff x="-306388" y="1623324"/>
            <a:chExt cx="3137848" cy="3605142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-306388" y="1623324"/>
              <a:ext cx="3137848" cy="5826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  <a:defRPr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Car</a:t>
              </a:r>
              <a:endParaRPr lang="en-US" sz="1400" b="1" noProof="1">
                <a:solidFill>
                  <a:srgbClr val="234465">
                    <a:lumMod val="75000"/>
                  </a:srgb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-306388" y="2205957"/>
              <a:ext cx="3137848" cy="1314265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  <a:defRPr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-brand:String</a:t>
              </a:r>
            </a:p>
            <a:p>
              <a:pPr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-model:String</a:t>
              </a:r>
            </a:p>
            <a:p>
              <a:pPr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  <a:defRPr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-horsePower:int</a:t>
              </a:r>
            </a:p>
          </p:txBody>
        </p: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-306388" y="3509774"/>
              <a:ext cx="3137848" cy="17186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  <a:defRPr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+Car(String brand)</a:t>
              </a:r>
            </a:p>
            <a:p>
              <a:pPr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  <a:defRPr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+Car(String brand, String model, </a:t>
              </a:r>
              <a:b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</a:b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    int horsePower)</a:t>
              </a:r>
            </a:p>
            <a:p>
              <a:pPr eaLnBrk="0" hangingPunct="0">
                <a:lnSpc>
                  <a:spcPts val="3000"/>
                </a:lnSpc>
                <a:buClr>
                  <a:srgbClr val="67748E">
                    <a:lumMod val="40000"/>
                    <a:lumOff val="60000"/>
                  </a:srgbClr>
                </a:buClr>
                <a:buSzPct val="70000"/>
                <a:defRPr/>
              </a:pPr>
              <a:r>
                <a:rPr lang="en-US" sz="2000" b="1" noProof="1">
                  <a:solidFill>
                    <a:srgbClr val="234465"/>
                  </a:solidFill>
                  <a:latin typeface="Consolas" panose="020B0609020204030204" pitchFamily="49" charset="0"/>
                </a:rPr>
                <a:t>+carInfo():String</a:t>
              </a:r>
              <a:endParaRPr lang="en-US" sz="1600" b="1" noProof="1">
                <a:solidFill>
                  <a:srgbClr val="234465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0" name="Arrow: Bent-Up 9"/>
          <p:cNvSpPr/>
          <p:nvPr/>
        </p:nvSpPr>
        <p:spPr>
          <a:xfrm rot="10800000" flipH="1">
            <a:off x="5919459" y="2178203"/>
            <a:ext cx="838200" cy="788102"/>
          </a:xfrm>
          <a:prstGeom prst="bentUpArrow">
            <a:avLst>
              <a:gd name="adj1" fmla="val 32251"/>
              <a:gd name="adj2" fmla="val 40712"/>
              <a:gd name="adj3" fmla="val 322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2800">
              <a:solidFill>
                <a:srgbClr val="FFA000"/>
              </a:solidFill>
              <a:latin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52E52F-7DD0-4849-921E-D22C96921E0C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https://judge.softuni.bg/Contests/1517/Defining-Classes-Lab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48F073-1B18-43C9-8F18-DAF066DB6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459" y="3297982"/>
            <a:ext cx="6020638" cy="1597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Slide Number">
            <a:extLst>
              <a:ext uri="{FF2B5EF4-FFF2-40B4-BE49-F238E27FC236}">
                <a16:creationId xmlns:a16="http://schemas.microsoft.com/office/drawing/2014/main" id="{3E02BB99-3BFC-4738-9F93-50FC7B09A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95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r>
              <a:rPr lang="en-US"/>
              <a:t>: Constructors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89702" y="1615408"/>
            <a:ext cx="9901297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0"/>
            <a:r>
              <a:rPr lang="en-US" sz="2400" dirty="0">
                <a:solidFill>
                  <a:schemeClr val="tx1"/>
                </a:solidFill>
                <a:effectLst/>
              </a:rPr>
              <a:t> public Car(String brand) {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 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this.brand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brand;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 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this.model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"unknown";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 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this.horsePower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-1;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}</a:t>
            </a:r>
          </a:p>
          <a:p>
            <a:pPr lvl="0"/>
            <a:endParaRPr lang="en-US" sz="2400" dirty="0">
              <a:solidFill>
                <a:schemeClr val="tx1"/>
              </a:solidFill>
              <a:effectLst/>
            </a:endParaRPr>
          </a:p>
          <a:p>
            <a:pPr lvl="0"/>
            <a:r>
              <a:rPr lang="en-US" sz="2400" dirty="0">
                <a:solidFill>
                  <a:schemeClr val="tx1"/>
                </a:solidFill>
                <a:effectLst/>
              </a:rPr>
              <a:t> public Car(String brand, String model, int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horsePower</a:t>
            </a:r>
            <a:r>
              <a:rPr lang="en-US" sz="2400" dirty="0">
                <a:solidFill>
                  <a:schemeClr val="tx1"/>
                </a:solidFill>
                <a:effectLst/>
              </a:rPr>
              <a:t>) {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  this(brand);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 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this.model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model;</a:t>
            </a:r>
          </a:p>
          <a:p>
            <a:pPr lvl="0"/>
            <a:r>
              <a:rPr lang="en-US" sz="2400" dirty="0">
                <a:solidFill>
                  <a:srgbClr val="FF0000"/>
                </a:solidFill>
                <a:effectLst/>
              </a:rPr>
              <a:t>  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this.horsePower</a:t>
            </a:r>
            <a:r>
              <a:rPr lang="en-US" sz="2400" dirty="0">
                <a:solidFill>
                  <a:srgbClr val="FF0000"/>
                </a:solidFill>
                <a:effectLst/>
              </a:rPr>
              <a:t> = 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horsePower</a:t>
            </a:r>
            <a:r>
              <a:rPr lang="en-US" sz="2400" dirty="0">
                <a:solidFill>
                  <a:srgbClr val="FF0000"/>
                </a:solidFill>
                <a:effectLst/>
              </a:rPr>
              <a:t>;</a:t>
            </a:r>
          </a:p>
          <a:p>
            <a:pPr lvl="0"/>
            <a:r>
              <a:rPr lang="en-US" sz="2400" dirty="0">
                <a:solidFill>
                  <a:schemeClr val="tx1"/>
                </a:solidFill>
                <a:effectLst/>
              </a:rPr>
              <a:t>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87A299-6C76-463D-AA65-2E6C47B00FE3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https://judge.softuni.bg/Contests/1517/Defining-Classes-Lab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82D95FA-8F9A-49F4-B664-25331066B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680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800600" y="1600200"/>
            <a:ext cx="2624118" cy="1988418"/>
            <a:chOff x="3013094" y="1021045"/>
            <a:chExt cx="5976918" cy="3481973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013094" y="1021045"/>
              <a:ext cx="5976918" cy="3481973"/>
            </a:xfrm>
            <a:prstGeom prst="roundRect">
              <a:avLst>
                <a:gd name="adj" fmla="val 197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0802">
              <a:off x="7431249" y="2536831"/>
              <a:ext cx="513080" cy="5130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92575">
              <a:off x="4640417" y="3555349"/>
              <a:ext cx="513080" cy="5130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26107">
              <a:off x="4223535" y="2842308"/>
              <a:ext cx="513080" cy="5130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77961">
              <a:off x="5828165" y="3248660"/>
              <a:ext cx="513080" cy="51308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96339">
              <a:off x="5055573" y="3849327"/>
              <a:ext cx="513080" cy="51308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6427">
              <a:off x="6057151" y="2778999"/>
              <a:ext cx="513080" cy="51308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2088">
              <a:off x="5193551" y="2606311"/>
              <a:ext cx="513080" cy="5130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8693">
              <a:off x="5235496" y="3231075"/>
              <a:ext cx="513080" cy="5130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495" y="3874199"/>
              <a:ext cx="513080" cy="51308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5378">
              <a:off x="6871566" y="3656589"/>
              <a:ext cx="513080" cy="51308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0802">
              <a:off x="5804562" y="1158704"/>
              <a:ext cx="513080" cy="51308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26107">
              <a:off x="3626364" y="2868284"/>
              <a:ext cx="513080" cy="513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92575">
              <a:off x="8148085" y="3743499"/>
              <a:ext cx="513080" cy="5130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100">
              <a:off x="3387012" y="3690725"/>
              <a:ext cx="513080" cy="51308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96339">
              <a:off x="4518328" y="2334407"/>
              <a:ext cx="513080" cy="51308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498693">
              <a:off x="5723666" y="3751440"/>
              <a:ext cx="513080" cy="51308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1108">
              <a:off x="4054800" y="3788415"/>
              <a:ext cx="513080" cy="5130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26107">
              <a:off x="4035324" y="3306296"/>
              <a:ext cx="513080" cy="5130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77961">
              <a:off x="6595792" y="2699152"/>
              <a:ext cx="513080" cy="5130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36427">
              <a:off x="6906059" y="2088035"/>
              <a:ext cx="513080" cy="51308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184700">
              <a:off x="6342658" y="1623827"/>
              <a:ext cx="513080" cy="51308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0357" y="3115108"/>
              <a:ext cx="513080" cy="51308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2570" y="3207155"/>
              <a:ext cx="513080" cy="51308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5378">
              <a:off x="7927211" y="3072928"/>
              <a:ext cx="513080" cy="51308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616" y="2765374"/>
              <a:ext cx="513080" cy="51308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7100">
              <a:off x="5745013" y="2116825"/>
              <a:ext cx="513080" cy="51308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96339">
              <a:off x="5199344" y="1399762"/>
              <a:ext cx="513080" cy="51308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760802">
              <a:off x="7648258" y="3701406"/>
              <a:ext cx="513080" cy="51308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26107">
              <a:off x="5157002" y="2016084"/>
              <a:ext cx="513080" cy="513080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D131423-DCC4-418A-9DD8-7D6238EFBB4C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Static Members</a:t>
            </a:r>
          </a:p>
        </p:txBody>
      </p:sp>
    </p:spTree>
    <p:extLst>
      <p:ext uri="{BB962C8B-B14F-4D97-AF65-F5344CB8AC3E}">
        <p14:creationId xmlns:p14="http://schemas.microsoft.com/office/powerpoint/2010/main" val="33561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131766" y="1121143"/>
            <a:ext cx="9499234" cy="5187857"/>
          </a:xfrm>
        </p:spPr>
        <p:txBody>
          <a:bodyPr/>
          <a:lstStyle/>
          <a:p>
            <a:r>
              <a:rPr lang="en-GB" dirty="0"/>
              <a:t>Access static members </a:t>
            </a:r>
            <a:r>
              <a:rPr lang="en-GB" b="1" dirty="0">
                <a:solidFill>
                  <a:srgbClr val="FF0000"/>
                </a:solidFill>
              </a:rPr>
              <a:t>through the class name</a:t>
            </a:r>
          </a:p>
          <a:p>
            <a:r>
              <a:rPr lang="en-GB" dirty="0"/>
              <a:t>Static members are </a:t>
            </a:r>
            <a:r>
              <a:rPr lang="en-GB" b="1" dirty="0">
                <a:solidFill>
                  <a:srgbClr val="FF0000"/>
                </a:solidFill>
              </a:rPr>
              <a:t>shared class-wide</a:t>
            </a:r>
          </a:p>
          <a:p>
            <a:r>
              <a:rPr lang="en-US" dirty="0"/>
              <a:t>You don't </a:t>
            </a:r>
            <a:r>
              <a:rPr lang="en-US" b="1" dirty="0">
                <a:solidFill>
                  <a:srgbClr val="FF0000"/>
                </a:solidFill>
              </a:rPr>
              <a:t>need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 instance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Members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823795" y="3505651"/>
            <a:ext cx="7402048" cy="2680322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 defTabSz="1218438" latinLnBrk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2000" b="1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  <a:lvl2pPr marL="98998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/>
            </a:lvl2pPr>
            <a:lvl3pPr marL="1523048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r>
              <a:rPr lang="en-US" sz="2400" dirty="0">
                <a:solidFill>
                  <a:schemeClr val="tx2"/>
                </a:solidFill>
              </a:rPr>
              <a:t>class Program {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public static void main(String[] </a:t>
            </a:r>
            <a:r>
              <a:rPr lang="en-US" sz="2400" dirty="0" err="1">
                <a:solidFill>
                  <a:schemeClr val="tx2"/>
                </a:solidFill>
              </a:rPr>
              <a:t>args</a:t>
            </a:r>
            <a:r>
              <a:rPr lang="en-US" sz="2400" dirty="0">
                <a:solidFill>
                  <a:schemeClr val="tx2"/>
                </a:solidFill>
              </a:rPr>
              <a:t>) { 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  </a:t>
            </a:r>
            <a:r>
              <a:rPr lang="en-US" sz="2400" dirty="0" err="1">
                <a:solidFill>
                  <a:schemeClr val="bg1"/>
                </a:solidFill>
              </a:rPr>
              <a:t>BankAccount.setInterestRate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2.2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400" dirty="0">
                <a:solidFill>
                  <a:schemeClr val="tx2"/>
                </a:solidFill>
              </a:rPr>
              <a:t>;</a:t>
            </a:r>
          </a:p>
          <a:p>
            <a:r>
              <a:rPr lang="en-US" sz="2400" dirty="0">
                <a:solidFill>
                  <a:schemeClr val="tx2"/>
                </a:solidFill>
              </a:rPr>
              <a:t>  }</a:t>
            </a: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737838" y="5172860"/>
            <a:ext cx="3033600" cy="919401"/>
          </a:xfrm>
          <a:prstGeom prst="wedgeRoundRectCallout">
            <a:avLst>
              <a:gd name="adj1" fmla="val 58441"/>
              <a:gd name="adj2" fmla="val -4852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Sets the rate for all bank accounts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CC734E45-AB32-41BE-A430-03C0F418CDDA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Members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57200" y="1371601"/>
            <a:ext cx="10693778" cy="53160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  <a:effectLst/>
              </a:rPr>
              <a:t>class BankAccount 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private </a:t>
            </a:r>
            <a:r>
              <a:rPr lang="en-US" sz="2800" dirty="0">
                <a:solidFill>
                  <a:srgbClr val="FF0000"/>
                </a:solidFill>
                <a:effectLst/>
              </a:rPr>
              <a:t>static </a:t>
            </a:r>
            <a:r>
              <a:rPr lang="en-US" sz="2800" dirty="0">
                <a:solidFill>
                  <a:schemeClr val="tx2"/>
                </a:solidFill>
                <a:effectLst/>
              </a:rPr>
              <a:t>int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accountsCount</a:t>
            </a:r>
            <a:r>
              <a:rPr lang="en-US" sz="28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private </a:t>
            </a:r>
            <a:r>
              <a:rPr lang="en-US" sz="2800" dirty="0">
                <a:solidFill>
                  <a:srgbClr val="FF0000"/>
                </a:solidFill>
                <a:effectLst/>
              </a:rPr>
              <a:t>static </a:t>
            </a:r>
            <a:r>
              <a:rPr lang="en-US" sz="2800" dirty="0">
                <a:solidFill>
                  <a:schemeClr val="tx2"/>
                </a:solidFill>
                <a:effectLst/>
              </a:rPr>
              <a:t>double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interestRate</a:t>
            </a:r>
            <a:r>
              <a:rPr lang="en-US" sz="2800" dirty="0">
                <a:solidFill>
                  <a:schemeClr val="tx2"/>
                </a:solidFill>
                <a:effectLst/>
              </a:rPr>
              <a:t>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public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BankAccount</a:t>
            </a:r>
            <a:r>
              <a:rPr lang="en-US" sz="2800" dirty="0">
                <a:solidFill>
                  <a:schemeClr val="tx2"/>
                </a:solidFill>
                <a:effectLst/>
              </a:rPr>
              <a:t>()</a:t>
            </a:r>
            <a:r>
              <a:rPr lang="bg-BG" sz="2800" dirty="0">
                <a:solidFill>
                  <a:schemeClr val="tx2"/>
                </a:solidFill>
                <a:effectLst/>
              </a:rPr>
              <a:t> </a:t>
            </a:r>
            <a:r>
              <a:rPr lang="en-US" sz="2800" dirty="0">
                <a:solidFill>
                  <a:schemeClr val="tx2"/>
                </a:solidFill>
                <a:effectLst/>
              </a:rPr>
              <a:t>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 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accountsCount</a:t>
            </a:r>
            <a:r>
              <a:rPr lang="en-US" sz="2800" dirty="0">
                <a:solidFill>
                  <a:schemeClr val="tx2"/>
                </a:solidFill>
                <a:effectLst/>
              </a:rPr>
              <a:t>++;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}</a:t>
            </a:r>
          </a:p>
          <a:p>
            <a:endParaRPr lang="en-US" sz="2800" dirty="0">
              <a:solidFill>
                <a:schemeClr val="tx2"/>
              </a:solidFill>
              <a:effectLst/>
            </a:endParaRP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public </a:t>
            </a:r>
            <a:r>
              <a:rPr lang="en-US" sz="2800" dirty="0">
                <a:solidFill>
                  <a:srgbClr val="FF0000"/>
                </a:solidFill>
                <a:effectLst/>
              </a:rPr>
              <a:t>static </a:t>
            </a:r>
            <a:r>
              <a:rPr lang="bg-BG" sz="2800" dirty="0">
                <a:solidFill>
                  <a:schemeClr val="tx2"/>
                </a:solidFill>
                <a:effectLst/>
              </a:rPr>
              <a:t>void</a:t>
            </a:r>
            <a:r>
              <a:rPr lang="en-US" sz="2800" dirty="0">
                <a:solidFill>
                  <a:schemeClr val="tx2"/>
                </a:solidFill>
                <a:effectLst/>
              </a:rPr>
              <a:t>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setInterestRate</a:t>
            </a:r>
            <a:r>
              <a:rPr lang="en-US" sz="2800" dirty="0">
                <a:solidFill>
                  <a:schemeClr val="tx2"/>
                </a:solidFill>
                <a:effectLst/>
              </a:rPr>
              <a:t>(double rate)</a:t>
            </a:r>
            <a:r>
              <a:rPr lang="bg-BG" sz="2800" dirty="0">
                <a:solidFill>
                  <a:schemeClr val="tx2"/>
                </a:solidFill>
                <a:effectLst/>
              </a:rPr>
              <a:t> </a:t>
            </a:r>
            <a:r>
              <a:rPr lang="en-US" sz="2800" dirty="0">
                <a:solidFill>
                  <a:schemeClr val="tx2"/>
                </a:solidFill>
                <a:effectLst/>
              </a:rPr>
              <a:t>{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  </a:t>
            </a:r>
            <a:r>
              <a:rPr lang="en-US" sz="2800" dirty="0" err="1">
                <a:solidFill>
                  <a:schemeClr val="tx2"/>
                </a:solidFill>
                <a:effectLst/>
              </a:rPr>
              <a:t>interestRate</a:t>
            </a:r>
            <a:r>
              <a:rPr lang="en-US" sz="2800" dirty="0">
                <a:solidFill>
                  <a:schemeClr val="tx2"/>
                </a:solidFill>
                <a:effectLst/>
              </a:rPr>
              <a:t> = rate;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  }</a:t>
            </a:r>
          </a:p>
          <a:p>
            <a:r>
              <a:rPr lang="en-US" sz="2800" dirty="0">
                <a:solidFill>
                  <a:schemeClr val="tx2"/>
                </a:solidFill>
                <a:effectLst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1D9329D-1552-431D-AFC3-B69DC4F00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60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Create a class </a:t>
            </a:r>
            <a:r>
              <a:rPr lang="en-US" b="1" dirty="0" err="1">
                <a:solidFill>
                  <a:srgbClr val="FF0000"/>
                </a:solidFill>
              </a:rPr>
              <a:t>BankAccount</a:t>
            </a:r>
            <a:endParaRPr lang="en-US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Support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commands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Create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Deposit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{ID} {Amount}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err="1">
                <a:solidFill>
                  <a:srgbClr val="FF0000"/>
                </a:solidFill>
              </a:rPr>
              <a:t>SetInterest</a:t>
            </a:r>
            <a:r>
              <a:rPr lang="en-US" dirty="0"/>
              <a:t> {Interest} 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 err="1">
                <a:solidFill>
                  <a:srgbClr val="FF0000"/>
                </a:solidFill>
              </a:rPr>
              <a:t>GetInterest</a:t>
            </a:r>
            <a:r>
              <a:rPr lang="en-US" dirty="0"/>
              <a:t> {ID} {Years}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/>
              <a:t>: Bank Account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6056152" y="1159947"/>
            <a:ext cx="5450049" cy="3666790"/>
            <a:chOff x="-306388" y="2077297"/>
            <a:chExt cx="3137848" cy="3666790"/>
          </a:xfrm>
        </p:grpSpPr>
        <p:sp>
          <p:nvSpPr>
            <p:cNvPr id="25" name="Rectangle 3"/>
            <p:cNvSpPr>
              <a:spLocks noChangeArrowheads="1"/>
            </p:cNvSpPr>
            <p:nvPr/>
          </p:nvSpPr>
          <p:spPr bwMode="auto">
            <a:xfrm>
              <a:off x="-306388" y="2077297"/>
              <a:ext cx="3137848" cy="582633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BankAccount</a:t>
              </a:r>
              <a:endPara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6" name="Rectangle 4"/>
            <p:cNvSpPr>
              <a:spLocks noChangeArrowheads="1"/>
            </p:cNvSpPr>
            <p:nvPr/>
          </p:nvSpPr>
          <p:spPr bwMode="auto">
            <a:xfrm>
              <a:off x="-306388" y="2662239"/>
              <a:ext cx="3137848" cy="134207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sp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-id:int (starts from 1)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-balance:double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-</a:t>
              </a:r>
              <a:r>
                <a:rPr lang="en-US" sz="2000" b="1" u="sng" noProof="1">
                  <a:latin typeface="Consolas" panose="020B0609020204030204" pitchFamily="49" charset="0"/>
                </a:rPr>
                <a:t>interestRate:double (default: 0.02)</a:t>
              </a:r>
            </a:p>
          </p:txBody>
        </p:sp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-306388" y="4017295"/>
              <a:ext cx="3137848" cy="17267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sp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+</a:t>
              </a:r>
              <a:r>
                <a:rPr lang="en-US" sz="2000" b="1" u="sng" noProof="1">
                  <a:latin typeface="Consolas" panose="020B0609020204030204" pitchFamily="49" charset="0"/>
                </a:rPr>
                <a:t>setInterest(double interest):void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+getId():int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+getInterest(int years):double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000" b="1" noProof="1">
                  <a:latin typeface="Consolas" panose="020B0609020204030204" pitchFamily="49" charset="0"/>
                </a:rPr>
                <a:t>+deposit(double amount):void</a:t>
              </a:r>
            </a:p>
          </p:txBody>
        </p:sp>
      </p:grp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130800" y="5074331"/>
            <a:ext cx="2880000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000" b="1" noProof="1">
                <a:latin typeface="Consolas" panose="020B0609020204030204" pitchFamily="49" charset="0"/>
                <a:cs typeface="Arial" panose="020B0604020202020204" pitchFamily="34" charset="0"/>
              </a:rPr>
              <a:t>Create</a:t>
            </a:r>
          </a:p>
          <a:p>
            <a:pPr>
              <a:lnSpc>
                <a:spcPct val="115000"/>
              </a:lnSpc>
            </a:pPr>
            <a:r>
              <a:rPr lang="en-US" sz="2000" b="1" noProof="1">
                <a:latin typeface="Consolas" panose="020B0609020204030204" pitchFamily="49" charset="0"/>
                <a:cs typeface="Arial" panose="020B0604020202020204" pitchFamily="34" charset="0"/>
              </a:rPr>
              <a:t>Deposit 1 20</a:t>
            </a:r>
          </a:p>
          <a:p>
            <a:pPr>
              <a:lnSpc>
                <a:spcPct val="115000"/>
              </a:lnSpc>
            </a:pPr>
            <a:r>
              <a:rPr lang="en-US" sz="2000" b="1" noProof="1">
                <a:latin typeface="Consolas" panose="020B0609020204030204" pitchFamily="49" charset="0"/>
                <a:cs typeface="Arial" panose="020B0604020202020204" pitchFamily="34" charset="0"/>
              </a:rPr>
              <a:t>GetInterest 1 10</a:t>
            </a:r>
          </a:p>
          <a:p>
            <a:pPr>
              <a:lnSpc>
                <a:spcPct val="115000"/>
              </a:lnSpc>
            </a:pPr>
            <a:r>
              <a:rPr lang="en-US" sz="2000" b="1" noProof="1">
                <a:latin typeface="Consolas" panose="020B0609020204030204" pitchFamily="49" charset="0"/>
                <a:cs typeface="Arial" panose="020B0604020202020204" pitchFamily="34" charset="0"/>
              </a:rPr>
              <a:t>End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8670825" y="5075939"/>
            <a:ext cx="2880000" cy="1508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2000" b="1" noProof="1">
                <a:latin typeface="Consolas" panose="020B0609020204030204" pitchFamily="49" charset="0"/>
                <a:cs typeface="Arial" panose="020B0604020202020204" pitchFamily="34" charset="0"/>
              </a:rPr>
              <a:t>Account ID1 Created</a:t>
            </a:r>
          </a:p>
          <a:p>
            <a:pPr>
              <a:lnSpc>
                <a:spcPct val="115000"/>
              </a:lnSpc>
            </a:pPr>
            <a:r>
              <a:rPr lang="en-GB" sz="2000" b="1" noProof="1">
                <a:latin typeface="Consolas" panose="020B0609020204030204" pitchFamily="49" charset="0"/>
                <a:cs typeface="Arial" panose="020B0604020202020204" pitchFamily="34" charset="0"/>
              </a:rPr>
              <a:t>Deposited 20 to ID1</a:t>
            </a:r>
          </a:p>
          <a:p>
            <a:pPr>
              <a:lnSpc>
                <a:spcPct val="115000"/>
              </a:lnSpc>
            </a:pPr>
            <a:r>
              <a:rPr lang="en-GB" sz="2000" b="1" noProof="1">
                <a:latin typeface="Consolas" panose="020B0609020204030204" pitchFamily="49" charset="0"/>
                <a:cs typeface="Arial" panose="020B0604020202020204" pitchFamily="34" charset="0"/>
              </a:rPr>
              <a:t>4.00</a:t>
            </a:r>
          </a:p>
          <a:p>
            <a:pPr algn="ctr">
              <a:lnSpc>
                <a:spcPct val="115000"/>
              </a:lnSpc>
            </a:pPr>
            <a:endParaRPr lang="it-IT" sz="2000" b="1" noProof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ight Arrow 7"/>
          <p:cNvSpPr/>
          <p:nvPr/>
        </p:nvSpPr>
        <p:spPr>
          <a:xfrm>
            <a:off x="8135513" y="5683931"/>
            <a:ext cx="444897" cy="35113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AutoShape 6"/>
          <p:cNvSpPr>
            <a:spLocks noChangeArrowheads="1"/>
          </p:cNvSpPr>
          <p:nvPr/>
        </p:nvSpPr>
        <p:spPr bwMode="auto">
          <a:xfrm>
            <a:off x="9448800" y="6094252"/>
            <a:ext cx="1981200" cy="387536"/>
          </a:xfrm>
          <a:prstGeom prst="wedgeRoundRectCallout">
            <a:avLst>
              <a:gd name="adj1" fmla="val -55574"/>
              <a:gd name="adj2" fmla="val -4668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latin typeface="Calibri" panose="020F0502020204030204"/>
              </a:rPr>
              <a:t>(20 * 0.02) * 10</a:t>
            </a:r>
            <a:endParaRPr lang="en-US" sz="2400" b="1" noProof="1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33" name="AutoShape 6"/>
          <p:cNvSpPr>
            <a:spLocks noChangeArrowheads="1"/>
          </p:cNvSpPr>
          <p:nvPr/>
        </p:nvSpPr>
        <p:spPr bwMode="auto">
          <a:xfrm>
            <a:off x="9486156" y="1801983"/>
            <a:ext cx="2507543" cy="702735"/>
          </a:xfrm>
          <a:prstGeom prst="wedgeRoundRectCallout">
            <a:avLst>
              <a:gd name="adj1" fmla="val -56498"/>
              <a:gd name="adj2" fmla="val 4152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chemeClr val="bg2"/>
                </a:solidFill>
                <a:latin typeface="Calibri" panose="020F0502020204030204"/>
              </a:rPr>
              <a:t>underline == static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A1CEDFAF-E78F-4F94-9B2A-F51745582D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43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3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Account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86000" y="1500418"/>
            <a:ext cx="10667998" cy="430039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700" dirty="0">
                <a:solidFill>
                  <a:schemeClr val="tx1"/>
                </a:solidFill>
                <a:effectLst/>
              </a:rPr>
              <a:t>public class BankAccount {</a:t>
            </a:r>
          </a:p>
          <a:p>
            <a:r>
              <a:rPr lang="en-US" sz="2700" dirty="0">
                <a:effectLst/>
              </a:rPr>
              <a:t>  </a:t>
            </a:r>
            <a:r>
              <a:rPr lang="en-US" sz="2700" dirty="0">
                <a:solidFill>
                  <a:schemeClr val="tx1"/>
                </a:solidFill>
                <a:effectLst/>
              </a:rPr>
              <a:t>private final static double</a:t>
            </a:r>
            <a:r>
              <a:rPr lang="en-US" sz="2700" dirty="0">
                <a:effectLst/>
              </a:rPr>
              <a:t> </a:t>
            </a:r>
            <a:r>
              <a:rPr lang="en-US" sz="2700" dirty="0">
                <a:solidFill>
                  <a:srgbClr val="FF0000"/>
                </a:solidFill>
                <a:effectLst/>
              </a:rPr>
              <a:t>DEFAULT_INTEREST </a:t>
            </a:r>
            <a:r>
              <a:rPr lang="en-US" sz="2700" dirty="0">
                <a:solidFill>
                  <a:schemeClr val="tx1"/>
                </a:solidFill>
                <a:effectLst/>
              </a:rPr>
              <a:t>= 0.02;</a:t>
            </a:r>
          </a:p>
          <a:p>
            <a:endParaRPr lang="en-US" sz="2700" dirty="0">
              <a:effectLst/>
            </a:endParaRPr>
          </a:p>
          <a:p>
            <a:r>
              <a:rPr lang="en-US" sz="2700" dirty="0">
                <a:effectLst/>
              </a:rPr>
              <a:t>  </a:t>
            </a:r>
            <a:r>
              <a:rPr lang="en-US" sz="2700" dirty="0">
                <a:solidFill>
                  <a:schemeClr val="tx1"/>
                </a:solidFill>
                <a:effectLst/>
              </a:rPr>
              <a:t>private</a:t>
            </a:r>
            <a:r>
              <a:rPr lang="en-US" sz="2700" dirty="0">
                <a:effectLst/>
              </a:rPr>
              <a:t> </a:t>
            </a:r>
            <a:r>
              <a:rPr lang="en-US" sz="2700" dirty="0">
                <a:solidFill>
                  <a:srgbClr val="FF0000"/>
                </a:solidFill>
                <a:effectLst/>
              </a:rPr>
              <a:t>static</a:t>
            </a:r>
            <a:r>
              <a:rPr lang="en-US" sz="2700" dirty="0">
                <a:effectLst/>
              </a:rPr>
              <a:t> </a:t>
            </a:r>
            <a:r>
              <a:rPr lang="en-US" sz="2700" dirty="0">
                <a:solidFill>
                  <a:schemeClr val="tx1"/>
                </a:solidFill>
                <a:effectLst/>
              </a:rPr>
              <a:t>double rate = </a:t>
            </a:r>
            <a:r>
              <a:rPr lang="en-US" sz="2700" dirty="0">
                <a:solidFill>
                  <a:srgbClr val="FF0000"/>
                </a:solidFill>
                <a:effectLst/>
              </a:rPr>
              <a:t>DEFAULT_INTEREST;</a:t>
            </a:r>
          </a:p>
          <a:p>
            <a:r>
              <a:rPr lang="en-US" sz="2700" dirty="0">
                <a:effectLst/>
              </a:rPr>
              <a:t>  </a:t>
            </a:r>
            <a:r>
              <a:rPr lang="en-US" sz="2700" dirty="0">
                <a:solidFill>
                  <a:schemeClr val="tx1"/>
                </a:solidFill>
                <a:effectLst/>
              </a:rPr>
              <a:t>private</a:t>
            </a:r>
            <a:r>
              <a:rPr lang="en-US" sz="2700" dirty="0">
                <a:effectLst/>
              </a:rPr>
              <a:t> </a:t>
            </a:r>
            <a:r>
              <a:rPr lang="en-US" sz="2700" dirty="0">
                <a:solidFill>
                  <a:srgbClr val="FF0000"/>
                </a:solidFill>
                <a:effectLst/>
              </a:rPr>
              <a:t>static</a:t>
            </a:r>
            <a:r>
              <a:rPr lang="en-US" sz="2700" dirty="0">
                <a:effectLst/>
              </a:rPr>
              <a:t> </a:t>
            </a:r>
            <a:r>
              <a:rPr lang="en-US" sz="2700" dirty="0">
                <a:solidFill>
                  <a:schemeClr val="tx1"/>
                </a:solidFill>
                <a:effectLst/>
              </a:rPr>
              <a:t>int </a:t>
            </a:r>
            <a:r>
              <a:rPr lang="en-US" sz="2700" dirty="0" err="1">
                <a:solidFill>
                  <a:schemeClr val="tx1"/>
                </a:solidFill>
                <a:effectLst/>
              </a:rPr>
              <a:t>bankAccountsCount</a:t>
            </a:r>
            <a:r>
              <a:rPr lang="en-US" sz="2700" dirty="0">
                <a:solidFill>
                  <a:schemeClr val="tx1"/>
                </a:solidFill>
                <a:effectLst/>
              </a:rPr>
              <a:t>;</a:t>
            </a:r>
          </a:p>
          <a:p>
            <a:endParaRPr lang="en-US" sz="2700" dirty="0">
              <a:effectLst/>
            </a:endParaRPr>
          </a:p>
          <a:p>
            <a:r>
              <a:rPr lang="en-US" sz="2700" dirty="0">
                <a:effectLst/>
              </a:rPr>
              <a:t>  </a:t>
            </a:r>
            <a:r>
              <a:rPr lang="en-US" sz="2700" dirty="0">
                <a:solidFill>
                  <a:schemeClr val="tx1"/>
                </a:solidFill>
                <a:effectLst/>
              </a:rPr>
              <a:t>private int id;</a:t>
            </a:r>
          </a:p>
          <a:p>
            <a:r>
              <a:rPr lang="en-US" sz="2700" dirty="0">
                <a:solidFill>
                  <a:schemeClr val="tx1"/>
                </a:solidFill>
                <a:effectLst/>
              </a:rPr>
              <a:t>  private double balance;</a:t>
            </a:r>
          </a:p>
          <a:p>
            <a:endParaRPr lang="en-US" sz="2700" dirty="0">
              <a:effectLst/>
            </a:endParaRPr>
          </a:p>
          <a:p>
            <a:r>
              <a:rPr lang="en-US" sz="2700" dirty="0">
                <a:effectLst/>
              </a:rPr>
              <a:t>  </a:t>
            </a:r>
            <a:r>
              <a:rPr lang="en-US" sz="2700" i="1" dirty="0">
                <a:solidFill>
                  <a:schemeClr val="accent2"/>
                </a:solidFill>
                <a:effectLst/>
              </a:rPr>
              <a:t>// continue…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23C838-6960-4B12-94F3-ED41F94AA76F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https://judge.softuni.bg/Contests/1517/Defining-Classes-Lab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4139160-A182-42FB-8A6B-4E2025EE82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33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Account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62002" y="1181546"/>
            <a:ext cx="10667998" cy="494672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chemeClr val="tx1"/>
                </a:solidFill>
                <a:effectLst/>
              </a:rPr>
              <a:t>  public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BankAccount</a:t>
            </a:r>
            <a:r>
              <a:rPr lang="en-US" sz="2400" dirty="0">
                <a:solidFill>
                  <a:schemeClr val="tx1"/>
                </a:solidFill>
                <a:effectLst/>
              </a:rPr>
              <a:t>() {</a:t>
            </a:r>
            <a:endParaRPr lang="en-US" sz="2400" i="1" dirty="0">
              <a:solidFill>
                <a:schemeClr val="tx1"/>
              </a:solidFill>
              <a:effectLst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this.id = ++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bankAccountsCount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}</a:t>
            </a:r>
          </a:p>
          <a:p>
            <a:endParaRPr lang="en-US" sz="2400" dirty="0">
              <a:solidFill>
                <a:schemeClr val="tx1"/>
              </a:solidFill>
              <a:effectLst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public </a:t>
            </a:r>
            <a:r>
              <a:rPr lang="en-US" sz="2400" dirty="0">
                <a:solidFill>
                  <a:srgbClr val="FF0000"/>
                </a:solidFill>
                <a:effectLst/>
              </a:rPr>
              <a:t>static</a:t>
            </a:r>
            <a:r>
              <a:rPr lang="en-US" sz="2400" dirty="0">
                <a:solidFill>
                  <a:schemeClr val="tx1"/>
                </a:solidFill>
                <a:effectLst/>
              </a:rPr>
              <a:t> void 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setInterest</a:t>
            </a:r>
            <a:r>
              <a:rPr lang="en-US" sz="2400" dirty="0">
                <a:solidFill>
                  <a:schemeClr val="tx1"/>
                </a:solidFill>
                <a:effectLst/>
              </a:rPr>
              <a:t>(double interest) {</a:t>
            </a:r>
            <a:endParaRPr lang="en-US" sz="2400" i="1" dirty="0">
              <a:solidFill>
                <a:schemeClr val="tx1"/>
              </a:solidFill>
              <a:effectLst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rate = interest;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}</a:t>
            </a:r>
          </a:p>
          <a:p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effectLst/>
            </a:endParaRPr>
          </a:p>
          <a:p>
            <a:r>
              <a:rPr lang="en-US" sz="24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  </a:t>
            </a:r>
            <a:r>
              <a:rPr lang="en-US" sz="2400" dirty="0">
                <a:solidFill>
                  <a:schemeClr val="accent2"/>
                </a:solidFill>
                <a:effectLst/>
              </a:rPr>
              <a:t>// TODO: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int </a:t>
            </a:r>
            <a:r>
              <a:rPr lang="en-US" sz="2400" i="1" dirty="0" err="1">
                <a:solidFill>
                  <a:schemeClr val="accent2"/>
                </a:solidFill>
                <a:effectLst/>
              </a:rPr>
              <a:t>getId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()</a:t>
            </a:r>
          </a:p>
          <a:p>
            <a:r>
              <a:rPr lang="en-US" sz="2400" i="1" dirty="0">
                <a:solidFill>
                  <a:schemeClr val="accent2"/>
                </a:solidFill>
                <a:effectLst/>
              </a:rPr>
              <a:t>  </a:t>
            </a:r>
            <a:r>
              <a:rPr lang="en-US" sz="2400" dirty="0">
                <a:solidFill>
                  <a:schemeClr val="accent2"/>
                </a:solidFill>
                <a:effectLst/>
              </a:rPr>
              <a:t>// TODO: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 double </a:t>
            </a:r>
            <a:r>
              <a:rPr lang="en-US" sz="2400" i="1" dirty="0" err="1">
                <a:solidFill>
                  <a:schemeClr val="accent2"/>
                </a:solidFill>
                <a:effectLst/>
              </a:rPr>
              <a:t>getInterest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(int years)</a:t>
            </a:r>
          </a:p>
          <a:p>
            <a:r>
              <a:rPr lang="en-US" sz="2400" i="1" dirty="0">
                <a:solidFill>
                  <a:schemeClr val="accent2"/>
                </a:solidFill>
                <a:effectLst/>
              </a:rPr>
              <a:t>  </a:t>
            </a:r>
            <a:r>
              <a:rPr lang="en-US" sz="2400" dirty="0">
                <a:solidFill>
                  <a:schemeClr val="accent2"/>
                </a:solidFill>
                <a:effectLst/>
              </a:rPr>
              <a:t>// TODO: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 void deposit(double amount)</a:t>
            </a:r>
            <a:endParaRPr lang="en-US" sz="2400" dirty="0">
              <a:solidFill>
                <a:schemeClr val="accent2"/>
              </a:solidFill>
              <a:effectLst/>
            </a:endParaRPr>
          </a:p>
          <a:p>
            <a:r>
              <a:rPr lang="en-US" sz="2400" dirty="0">
                <a:solidFill>
                  <a:schemeClr val="accent2"/>
                </a:solidFill>
                <a:effectLst/>
              </a:rPr>
              <a:t>  // TODO: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 override </a:t>
            </a:r>
            <a:r>
              <a:rPr lang="en-US" sz="2400" i="1" dirty="0" err="1">
                <a:solidFill>
                  <a:schemeClr val="accent2"/>
                </a:solidFill>
                <a:effectLst/>
              </a:rPr>
              <a:t>toString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()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B39840-DBB9-4077-980B-629D374AC91A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https://judge.softuni.bg/Contests/1517/Defining-Classes-Lab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6A7FDD0-E062-4232-92B2-00C907C314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385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Create a converter which takes </a:t>
            </a:r>
            <a:r>
              <a:rPr lang="en-US" dirty="0">
                <a:solidFill>
                  <a:srgbClr val="FF0000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decimal number </a:t>
            </a:r>
            <a:r>
              <a:rPr lang="en-US" dirty="0"/>
              <a:t>and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converts it into a binary number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Decimal to Binary Converter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535860" y="3200401"/>
            <a:ext cx="9117100" cy="1505978"/>
            <a:chOff x="2768507" y="3003065"/>
            <a:chExt cx="9117100" cy="1505978"/>
          </a:xfrm>
        </p:grpSpPr>
        <p:sp>
          <p:nvSpPr>
            <p:cNvPr id="5" name="Right Arrow 18"/>
            <p:cNvSpPr/>
            <p:nvPr/>
          </p:nvSpPr>
          <p:spPr>
            <a:xfrm>
              <a:off x="7196847" y="3749354"/>
              <a:ext cx="478008" cy="3208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768507" y="3003065"/>
              <a:ext cx="3887794" cy="1505758"/>
              <a:chOff x="2580483" y="3826816"/>
              <a:chExt cx="1868432" cy="1788315"/>
            </a:xfrm>
          </p:grpSpPr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08" y="4423669"/>
                <a:ext cx="1866905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10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5880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cs typeface="Consolas" pitchFamily="49" charset="0"/>
                  </a:rPr>
                  <a:t>Input</a:t>
                </a: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2580483" y="5026506"/>
                <a:ext cx="1868422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1024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8124915" y="3003065"/>
              <a:ext cx="3760692" cy="1505978"/>
              <a:chOff x="2580483" y="3826815"/>
              <a:chExt cx="1868431" cy="1788577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582008" y="4423932"/>
                <a:ext cx="1866906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1010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582004" y="3826815"/>
                <a:ext cx="1866901" cy="58801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b="1" noProof="1">
                    <a:solidFill>
                      <a:schemeClr val="tx2"/>
                    </a:solidFill>
                    <a:cs typeface="Consolas" pitchFamily="49" charset="0"/>
                  </a:rPr>
                  <a:t>Output</a:t>
                </a:r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580483" y="5026767"/>
                <a:ext cx="1868422" cy="5886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10000000000</a:t>
                </a:r>
                <a:endParaRPr lang="it-IT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F8791C7-9F18-4C2D-AC3C-407D73876C76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5380C2F-B9E0-472C-9237-2B9871A25B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245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Bank Account (2)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31000" y="1546584"/>
            <a:ext cx="10667998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400" dirty="0">
                <a:solidFill>
                  <a:schemeClr val="tx1"/>
                </a:solidFill>
                <a:effectLst/>
              </a:rPr>
              <a:t>HashMap&lt;Integer, BankAccount&gt; 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bankAccounts</a:t>
            </a:r>
            <a:r>
              <a:rPr lang="en-GB" sz="2400" dirty="0">
                <a:solidFill>
                  <a:schemeClr val="tx1"/>
                </a:solidFill>
                <a:effectLst/>
              </a:rPr>
              <a:t> = new HashMap&lt;&gt;();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while (!</a:t>
            </a:r>
            <a:r>
              <a:rPr lang="en-GB" sz="2400" dirty="0" err="1">
                <a:solidFill>
                  <a:schemeClr val="tx1"/>
                </a:solidFill>
                <a:effectLst/>
              </a:rPr>
              <a:t>command.equals</a:t>
            </a:r>
            <a:r>
              <a:rPr lang="en-GB" sz="2400" dirty="0">
                <a:solidFill>
                  <a:schemeClr val="tx1"/>
                </a:solidFill>
                <a:effectLst/>
              </a:rPr>
              <a:t>("End")) {</a:t>
            </a:r>
          </a:p>
          <a:p>
            <a:r>
              <a:rPr lang="en-GB" sz="2400" dirty="0">
                <a:solidFill>
                  <a:schemeClr val="tx1"/>
                </a:solidFill>
                <a:effectLst/>
              </a:rPr>
              <a:t>  </a:t>
            </a:r>
            <a:r>
              <a:rPr lang="en-GB" sz="2400" dirty="0">
                <a:solidFill>
                  <a:schemeClr val="accent2"/>
                </a:solidFill>
                <a:effectLst/>
              </a:rPr>
              <a:t>//TODO:</a:t>
            </a:r>
            <a:r>
              <a:rPr lang="en-GB" sz="2400" i="1" dirty="0">
                <a:solidFill>
                  <a:schemeClr val="accent2"/>
                </a:solidFill>
                <a:effectLst/>
              </a:rPr>
              <a:t> Get command </a:t>
            </a:r>
            <a:r>
              <a:rPr lang="en-GB" sz="2400" i="1" dirty="0" err="1">
                <a:solidFill>
                  <a:schemeClr val="accent2"/>
                </a:solidFill>
                <a:effectLst/>
              </a:rPr>
              <a:t>args</a:t>
            </a:r>
            <a:endParaRPr lang="en-GB" sz="2400" i="1" dirty="0">
              <a:solidFill>
                <a:schemeClr val="accent2"/>
              </a:solidFill>
              <a:effectLst/>
            </a:endParaRP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switch (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cmdType</a:t>
            </a:r>
            <a:r>
              <a:rPr lang="en-US" sz="2400" dirty="0">
                <a:solidFill>
                  <a:schemeClr val="tx1"/>
                </a:solidFill>
                <a:effectLst/>
              </a:rPr>
              <a:t>) {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case "Create":     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 TODO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case "Deposit":    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 TODO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case "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SetInterest</a:t>
            </a:r>
            <a:r>
              <a:rPr lang="en-US" sz="2400" dirty="0">
                <a:solidFill>
                  <a:schemeClr val="tx1"/>
                </a:solidFill>
                <a:effectLst/>
              </a:rPr>
              <a:t>":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 TODO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    case "</a:t>
            </a:r>
            <a:r>
              <a:rPr lang="en-US" sz="2400" dirty="0" err="1">
                <a:solidFill>
                  <a:schemeClr val="tx1"/>
                </a:solidFill>
                <a:effectLst/>
              </a:rPr>
              <a:t>GetInterest</a:t>
            </a:r>
            <a:r>
              <a:rPr lang="en-US" sz="2400" dirty="0">
                <a:solidFill>
                  <a:schemeClr val="tx1"/>
                </a:solidFill>
                <a:effectLst/>
              </a:rPr>
              <a:t>":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 TODO</a:t>
            </a:r>
          </a:p>
          <a:p>
            <a:r>
              <a:rPr lang="en-US" sz="2400" i="1" dirty="0">
                <a:solidFill>
                  <a:schemeClr val="tx1"/>
                </a:solidFill>
                <a:effectLst/>
              </a:rPr>
              <a:t>  </a:t>
            </a:r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  <a:p>
            <a:r>
              <a:rPr lang="en-US" sz="2400" i="1" dirty="0">
                <a:solidFill>
                  <a:schemeClr val="tx1"/>
                </a:solidFill>
                <a:effectLst/>
              </a:rPr>
              <a:t>  </a:t>
            </a:r>
            <a:r>
              <a:rPr lang="en-US" sz="2400" dirty="0">
                <a:solidFill>
                  <a:schemeClr val="accent2"/>
                </a:solidFill>
                <a:effectLst/>
              </a:rPr>
              <a:t>//TODO: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 Read command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A84825-C2BE-4897-ACF7-EB655BF6FA85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https://judge.softuni.bg/Contests/1517/Defining-Classes-Lab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622B4A7-ACAA-4C7F-8120-580E62791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28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7806" y="1724212"/>
            <a:ext cx="8065426" cy="4828989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200" dirty="0">
                <a:solidFill>
                  <a:schemeClr val="bg2"/>
                </a:solidFill>
              </a:rPr>
              <a:t>Classes define specific </a:t>
            </a:r>
            <a:r>
              <a:rPr lang="en-US" sz="3200" b="1" dirty="0">
                <a:solidFill>
                  <a:schemeClr val="bg1"/>
                </a:solidFill>
              </a:rPr>
              <a:t>structure</a:t>
            </a:r>
            <a:r>
              <a:rPr lang="en-US" sz="3200" dirty="0">
                <a:solidFill>
                  <a:schemeClr val="bg2"/>
                </a:solidFill>
              </a:rPr>
              <a:t> for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000" dirty="0">
                <a:solidFill>
                  <a:schemeClr val="bg2"/>
                </a:solidFill>
              </a:rPr>
              <a:t>Objects are particular </a:t>
            </a:r>
            <a:r>
              <a:rPr lang="en-US" sz="3000" b="1" dirty="0">
                <a:solidFill>
                  <a:schemeClr val="bg1"/>
                </a:solidFill>
              </a:rPr>
              <a:t>instances of a class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200" dirty="0">
                <a:solidFill>
                  <a:schemeClr val="bg2"/>
                </a:solidFill>
              </a:rPr>
              <a:t>Classes define </a:t>
            </a:r>
            <a:r>
              <a:rPr lang="en-US" sz="3200" b="1" dirty="0">
                <a:solidFill>
                  <a:schemeClr val="bg1"/>
                </a:solidFill>
              </a:rPr>
              <a:t>fields, methods, constructors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and other members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200" dirty="0">
                <a:solidFill>
                  <a:schemeClr val="bg2"/>
                </a:solidFill>
              </a:rPr>
              <a:t>Constructors are </a:t>
            </a:r>
            <a:r>
              <a:rPr lang="en-US" sz="3200" b="1" dirty="0">
                <a:solidFill>
                  <a:schemeClr val="bg1"/>
                </a:solidFill>
              </a:rPr>
              <a:t>invoked</a:t>
            </a:r>
            <a:r>
              <a:rPr lang="en-US" sz="3200" dirty="0">
                <a:solidFill>
                  <a:schemeClr val="bg2"/>
                </a:solidFill>
              </a:rPr>
              <a:t> when creating new class instances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200" dirty="0">
                <a:solidFill>
                  <a:schemeClr val="bg2"/>
                </a:solidFill>
              </a:rPr>
              <a:t>Constructors </a:t>
            </a:r>
            <a:r>
              <a:rPr lang="en-US" sz="3200" b="1" dirty="0">
                <a:solidFill>
                  <a:schemeClr val="bg1"/>
                </a:solidFill>
              </a:rPr>
              <a:t>initialize</a:t>
            </a:r>
            <a:r>
              <a:rPr lang="en-US" sz="3200" dirty="0">
                <a:solidFill>
                  <a:schemeClr val="bg2"/>
                </a:solidFill>
              </a:rPr>
              <a:t> the </a:t>
            </a:r>
            <a:r>
              <a:rPr lang="en-US" sz="3200" b="1" dirty="0">
                <a:solidFill>
                  <a:schemeClr val="bg1"/>
                </a:solidFill>
              </a:rPr>
              <a:t>object's 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initial state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0220964E-C2B7-4F2F-87A8-4926731614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177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Adding Type Safety and Code Reusability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Generics</a:t>
            </a:r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Software University</a:t>
            </a:r>
            <a:endParaRPr lang="en-US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2561" y="4650874"/>
            <a:ext cx="2950749" cy="958651"/>
          </a:xfrm>
        </p:spPr>
        <p:txBody>
          <a:bodyPr/>
          <a:lstStyle/>
          <a:p>
            <a:r>
              <a:rPr lang="en-US"/>
              <a:t>SoftUni Team</a:t>
            </a:r>
          </a:p>
          <a:p>
            <a:endParaRPr lang="bg-BG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2561" y="5175129"/>
            <a:ext cx="2950749" cy="832014"/>
          </a:xfrm>
        </p:spPr>
        <p:txBody>
          <a:bodyPr/>
          <a:lstStyle/>
          <a:p>
            <a:r>
              <a:rPr lang="en-US"/>
              <a:t>Technical Trainers</a:t>
            </a:r>
          </a:p>
          <a:p>
            <a:endParaRPr lang="bg-B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2657251"/>
            <a:ext cx="2839426" cy="169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7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lnSpc>
                <a:spcPct val="11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The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Problem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before Java 5.0 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Generics </a:t>
            </a:r>
            <a:r>
              <a:rPr lang="en-US" b="1" dirty="0">
                <a:solidFill>
                  <a:srgbClr val="FF0000"/>
                </a:solidFill>
                <a:cs typeface="Consolas" panose="020B0609020204030204" pitchFamily="49" charset="0"/>
              </a:rPr>
              <a:t>Syntax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Generic </a:t>
            </a:r>
            <a:r>
              <a:rPr lang="en-US" b="1" dirty="0">
                <a:solidFill>
                  <a:srgbClr val="FF0000"/>
                </a:solidFill>
                <a:cs typeface="Consolas" panose="020B0609020204030204" pitchFamily="49" charset="0"/>
              </a:rPr>
              <a:t>Classes</a:t>
            </a:r>
            <a:r>
              <a:rPr lang="en-US" dirty="0">
                <a:cs typeface="Consolas" panose="020B0609020204030204" pitchFamily="49" charset="0"/>
              </a:rPr>
              <a:t> and </a:t>
            </a:r>
            <a:r>
              <a:rPr lang="en-US" b="1" dirty="0">
                <a:solidFill>
                  <a:srgbClr val="FF0000"/>
                </a:solidFill>
                <a:cs typeface="Consolas" panose="020B0609020204030204" pitchFamily="49" charset="0"/>
              </a:rPr>
              <a:t>Interfaces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>
                <a:cs typeface="Consolas" panose="020B0609020204030204" pitchFamily="49" charset="0"/>
              </a:rPr>
              <a:t>Generic </a:t>
            </a:r>
            <a:r>
              <a:rPr lang="en-US" b="1" dirty="0">
                <a:solidFill>
                  <a:srgbClr val="FF0000"/>
                </a:solidFill>
                <a:cs typeface="Consolas" panose="020B0609020204030204" pitchFamily="49" charset="0"/>
              </a:rPr>
              <a:t>Methods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Type Erasure, Type Parameter Bounds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44C43B9-8355-406A-A0A2-72CEDD02C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60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963ED6-4BC9-4D8F-B84E-61D4301DD5DB}"/>
              </a:ext>
            </a:extLst>
          </p:cNvPr>
          <p:cNvSpPr>
            <a:spLocks noGrp="1"/>
          </p:cNvSpPr>
          <p:nvPr/>
        </p:nvSpPr>
        <p:spPr>
          <a:xfrm>
            <a:off x="914400" y="4876800"/>
            <a:ext cx="10363200" cy="820600"/>
          </a:xfrm>
          <a:prstGeom prst="rect">
            <a:avLst/>
          </a:prstGeom>
        </p:spPr>
        <p:txBody>
          <a:bodyPr vert="horz" lIns="36000" tIns="36000" rIns="36000" bIns="36000" rtlCol="0" anchor="b" anchorCtr="0">
            <a:spAutoFit/>
          </a:bodyPr>
          <a:lstStyle>
            <a:lvl1pPr algn="ctr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cap="none" baseline="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Generics</a:t>
            </a:r>
          </a:p>
        </p:txBody>
      </p:sp>
      <p:pic>
        <p:nvPicPr>
          <p:cNvPr id="3" name="Picture 2" descr="A picture containing bottle&#10;&#10;Description automatically generated">
            <a:extLst>
              <a:ext uri="{FF2B5EF4-FFF2-40B4-BE49-F238E27FC236}">
                <a16:creationId xmlns:a16="http://schemas.microsoft.com/office/drawing/2014/main" id="{5CE90D18-CC17-4CDB-A218-5888282C3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58" y="1424975"/>
            <a:ext cx="2493884" cy="2493884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3DD44E4-949E-47BB-B5F3-272ED8076CAF}"/>
              </a:ext>
            </a:extLst>
          </p:cNvPr>
          <p:cNvSpPr txBox="1">
            <a:spLocks/>
          </p:cNvSpPr>
          <p:nvPr/>
        </p:nvSpPr>
        <p:spPr>
          <a:xfrm>
            <a:off x="914401" y="5757966"/>
            <a:ext cx="10363200" cy="71903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The Problem and the Solution</a:t>
            </a:r>
          </a:p>
        </p:txBody>
      </p:sp>
    </p:spTree>
    <p:extLst>
      <p:ext uri="{BB962C8B-B14F-4D97-AF65-F5344CB8AC3E}">
        <p14:creationId xmlns:p14="http://schemas.microsoft.com/office/powerpoint/2010/main" val="310738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5E763B-E1AC-4D26-8879-EB8FFD2033FC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We need a collection that will store </a:t>
            </a:r>
            <a:r>
              <a:rPr lang="en-US" b="1" dirty="0">
                <a:solidFill>
                  <a:schemeClr val="bg1"/>
                </a:solidFill>
              </a:rPr>
              <a:t>only strings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E433CEA-3D45-4033-9C61-1F4F3686E6C6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The Problem Before Java 5.0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3B148-EA5D-4B95-BA4B-24C00F144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000" y="1989000"/>
            <a:ext cx="9784449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 strings = new ArrayList();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strings.add("1");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strings.add("2");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strings.add(</a:t>
            </a:r>
            <a:r>
              <a:rPr lang="en-US" sz="3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sz="30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30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Is this correct?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latin typeface="Consolas" pitchFamily="49" charset="0"/>
                <a:cs typeface="Consolas" pitchFamily="49" charset="0"/>
              </a:rPr>
              <a:t>String e1 = (String) strings.get(0);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latin typeface="Consolas" pitchFamily="49" charset="0"/>
                <a:cs typeface="Consolas" pitchFamily="49" charset="0"/>
              </a:rPr>
              <a:t>String e2 = (String) strings.get(1);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000" b="1" noProof="1">
                <a:latin typeface="Consolas" pitchFamily="49" charset="0"/>
                <a:cs typeface="Consolas" pitchFamily="49" charset="0"/>
              </a:rPr>
              <a:t>String e3 = (String) strings.get(2); </a:t>
            </a:r>
            <a:r>
              <a:rPr lang="en-US" sz="30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RTE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951B980F-5A80-4694-A731-9BE755884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42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AF4E3E-7A53-40AB-9E5E-90C4F4E1F27E}"/>
              </a:ext>
            </a:extLst>
          </p:cNvPr>
          <p:cNvSpPr>
            <a:spLocks noGrp="1"/>
          </p:cNvSpPr>
          <p:nvPr/>
        </p:nvSpPr>
        <p:spPr>
          <a:xfrm>
            <a:off x="113510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We need a collection that will store </a:t>
            </a:r>
            <a:r>
              <a:rPr lang="en-US" b="1" dirty="0">
                <a:solidFill>
                  <a:schemeClr val="bg1"/>
                </a:solidFill>
              </a:rPr>
              <a:t>only strings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Adds </a:t>
            </a:r>
            <a:r>
              <a:rPr lang="en-US" b="1" dirty="0">
                <a:solidFill>
                  <a:schemeClr val="bg1"/>
                </a:solidFill>
              </a:rPr>
              <a:t>type safety </a:t>
            </a:r>
            <a:r>
              <a:rPr lang="en-US" dirty="0"/>
              <a:t>and provides powerful way for </a:t>
            </a:r>
            <a:r>
              <a:rPr lang="en-US" b="1" dirty="0">
                <a:solidFill>
                  <a:schemeClr val="bg1"/>
                </a:solidFill>
              </a:rPr>
              <a:t>code reuse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0B0D67E-6E04-4FB6-BFC6-2BD53D864F10}"/>
              </a:ext>
            </a:extLst>
          </p:cNvPr>
          <p:cNvSpPr>
            <a:spLocks noGrp="1"/>
          </p:cNvSpPr>
          <p:nvPr/>
        </p:nvSpPr>
        <p:spPr>
          <a:xfrm>
            <a:off x="111913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Generics - Type Safety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B19D24-E458-4259-B0D1-D9D4EFF56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3" y="1872188"/>
            <a:ext cx="10840496" cy="25237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&lt;String&gt; 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 = new ArrayList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&lt;String&gt;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strings.add("1");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strings.add("2");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strings.add(3); </a:t>
            </a:r>
            <a:r>
              <a:rPr lang="en-US" sz="3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Compile time 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3F7A7-30D6-429F-8A7D-CD947D531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3" y="5382091"/>
            <a:ext cx="1084049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&lt;Integer&gt; 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integers = new ArrayList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&lt;&gt;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&lt;Person&gt; 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people = new ArrayList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&lt;&gt;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DC111786-887C-4146-A13F-9E3719EA7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509" y="5966672"/>
            <a:ext cx="2390580" cy="483140"/>
          </a:xfrm>
          <a:prstGeom prst="wedgeRoundRectCallout">
            <a:avLst>
              <a:gd name="adj1" fmla="val -65813"/>
              <a:gd name="adj2" fmla="val -6502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Type Inference</a:t>
            </a:r>
            <a:endParaRPr lang="bg-BG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663AA06-0154-4F59-8B85-F3094ECDCB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4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7C9F3B-9D76-4661-86CE-3AE202C66AF6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Defined with &lt;</a:t>
            </a:r>
            <a:r>
              <a:rPr lang="en-US" b="1" dirty="0">
                <a:solidFill>
                  <a:srgbClr val="FF0000"/>
                </a:solidFill>
              </a:rPr>
              <a:t>Type Parameter 1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Type Parameter 2 </a:t>
            </a:r>
            <a:r>
              <a:rPr lang="en-US" dirty="0">
                <a:solidFill>
                  <a:srgbClr val="FF0000"/>
                </a:solidFill>
              </a:rPr>
              <a:t>… </a:t>
            </a:r>
            <a:r>
              <a:rPr lang="en-US" dirty="0"/>
              <a:t>etc.&gt;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Multiple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Type Parameters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309E1AB-E050-4ED3-8CD9-E25456E9777A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Generic Classes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E968D9-987A-4D08-BC51-F23F345FE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1" y="1953092"/>
            <a:ext cx="5427909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ArrayList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 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/* magic */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2BD863-67FE-4A1B-BDCB-B67141C6E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91" y="4772492"/>
            <a:ext cx="5427909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HashMap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K, V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/* magic */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3AA28F2-1FFC-4FF9-B4A8-2008FB22B9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730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C8DE9-AD3F-472B-8E7C-7E426C21F812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You can use it anywhere inside the </a:t>
            </a:r>
            <a:r>
              <a:rPr lang="en-US" b="1" dirty="0">
                <a:solidFill>
                  <a:srgbClr val="FF0000"/>
                </a:solidFill>
              </a:rPr>
              <a:t>declaring class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512C77F-D10B-4EF6-B80E-CEC8BE867167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Type Parameter Scope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37F250-7217-4702-93B8-3B4B6B6E3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59" y="2070661"/>
            <a:ext cx="7926675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</a:rPr>
              <a:t>List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</a:rPr>
              <a:t>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</a:rPr>
              <a:t>  public void add (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 element</a:t>
            </a:r>
            <a:r>
              <a:rPr lang="en-US" sz="3200" b="1" noProof="1">
                <a:latin typeface="Consolas" pitchFamily="49" charset="0"/>
              </a:rPr>
              <a:t>) {…}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</a:rPr>
              <a:t>  public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</a:rPr>
              <a:t>remove () {…}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</a:rPr>
              <a:t>  public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noProof="1">
                <a:latin typeface="Consolas" pitchFamily="49" charset="0"/>
              </a:rPr>
              <a:t>get(int index) {…}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E6B648F-37D5-483C-80CB-9F076F61C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616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206FEA-5F7E-4A64-8ACC-75C018BF6985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Create a class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Jar&lt;&gt;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that can store </a:t>
            </a:r>
            <a:r>
              <a:rPr lang="en-US" b="1" dirty="0">
                <a:solidFill>
                  <a:srgbClr val="FF0000"/>
                </a:solidFill>
              </a:rPr>
              <a:t>anything</a:t>
            </a:r>
          </a:p>
          <a:p>
            <a:pPr>
              <a:buClr>
                <a:schemeClr val="tx1"/>
              </a:buClr>
            </a:pPr>
            <a:r>
              <a:rPr lang="en-US" dirty="0"/>
              <a:t>Adding should add </a:t>
            </a:r>
            <a:r>
              <a:rPr lang="en-US" b="1" dirty="0">
                <a:solidFill>
                  <a:srgbClr val="FF0000"/>
                </a:solidFill>
              </a:rPr>
              <a:t>on top </a:t>
            </a:r>
            <a:r>
              <a:rPr lang="en-US" dirty="0"/>
              <a:t>of its contents</a:t>
            </a:r>
          </a:p>
          <a:p>
            <a:pPr>
              <a:buClr>
                <a:schemeClr val="tx1"/>
              </a:buClr>
            </a:pPr>
            <a:r>
              <a:rPr lang="en-US" dirty="0"/>
              <a:t>Remove should get the </a:t>
            </a:r>
            <a:r>
              <a:rPr lang="en-US" b="1" dirty="0">
                <a:solidFill>
                  <a:srgbClr val="FF0000"/>
                </a:solidFill>
              </a:rPr>
              <a:t>topmost</a:t>
            </a:r>
            <a:r>
              <a:rPr lang="en-US" dirty="0"/>
              <a:t> element</a:t>
            </a:r>
          </a:p>
          <a:p>
            <a:pPr>
              <a:buClr>
                <a:schemeClr val="tx1"/>
              </a:buClr>
            </a:pPr>
            <a:r>
              <a:rPr lang="en-US" dirty="0"/>
              <a:t>It should have two public methods: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void add(element)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element remove()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48F25E1-291A-4F14-8D12-D21BB95D4CFE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Problem: </a:t>
            </a:r>
            <a:r>
              <a:rPr lang="en-GB" dirty="0">
                <a:solidFill>
                  <a:schemeClr val="bg2"/>
                </a:solidFill>
              </a:rPr>
              <a:t>Jar of 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C8355-AA60-474F-87B5-8368CAD1FA37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57316A52-C2EF-4FAF-8860-760F7CA87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78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Decimal to Binary Converter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21083" y="1331904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Scanner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int decimal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ArrayDeque&lt;Integer&gt; stack = new ArrayDeque&lt;&gt;();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TODO: check if number is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while (decimal != 0)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stack.push(decimal % 2);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decimal /= 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while (!stack.isEmpty())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 System.out.print(stack.pop());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DC621D-2BE8-469C-8271-3B553AAD069B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A97D7DD-607C-4CD1-9D29-EA6DD783C9D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A5882FA-3705-4AB5-862A-C75581A79F6E}"/>
              </a:ext>
            </a:extLst>
          </p:cNvPr>
          <p:cNvSpPr>
            <a:spLocks noGrp="1"/>
          </p:cNvSpPr>
          <p:nvPr/>
        </p:nvSpPr>
        <p:spPr>
          <a:xfrm>
            <a:off x="227284" y="254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Solution: </a:t>
            </a:r>
            <a:r>
              <a:rPr lang="en-GB" dirty="0">
                <a:solidFill>
                  <a:schemeClr val="bg2"/>
                </a:solidFill>
              </a:rPr>
              <a:t>Jar of T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AA9FE1-A3B8-429F-BC14-AF2F1E393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605" y="1318313"/>
            <a:ext cx="9190789" cy="47859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Jar</a:t>
            </a:r>
            <a:r>
              <a:rPr lang="en-US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private Deque</a:t>
            </a:r>
            <a:r>
              <a:rPr lang="en-US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content;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Jar() { this.content = new ArrayDeque&lt;&gt;(); }</a:t>
            </a:r>
            <a:endParaRPr lang="bg-BG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add(</a:t>
            </a:r>
            <a:r>
              <a:rPr lang="en-US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entity)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this.content.push(entity);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remove() { return this.content.pop(); }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2E280B-F2A7-4423-A93C-A216CDF44FD5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EDFD12A-D9DC-494E-87D1-7EBC7FEAE0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002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60FF00-F171-4337-B271-051ABC3A5F7A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Can</a:t>
            </a:r>
            <a:r>
              <a:rPr lang="en-GB" dirty="0"/>
              <a:t> </a:t>
            </a:r>
            <a:r>
              <a:rPr lang="en-GB" b="1" dirty="0">
                <a:solidFill>
                  <a:srgbClr val="FF0000"/>
                </a:solidFill>
              </a:rPr>
              <a:t>extend</a:t>
            </a:r>
            <a:r>
              <a:rPr lang="en-GB" dirty="0"/>
              <a:t> to a concrete class</a:t>
            </a: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9A61AC67-CCE2-430D-A6E5-4508D1D6F22E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Subclassing Generic Classes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80C2DD-B1C2-4B0D-A292-FC5013244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31" y="2188419"/>
            <a:ext cx="817110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JarOfPickles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extends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Ja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r&lt;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Pickle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&gt;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E8C680-48B5-4D28-8F79-E47BDB639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59" y="4237917"/>
            <a:ext cx="816264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JarOfPickles jar = new JarOfPickles();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jar.add(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Pickle()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jar.add(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Vegetable()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Error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E6718B6-A8EE-4CA0-A2FB-6DF936B9B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C739BF-C10E-45A6-95CE-C151F8D7DAE7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Generic interfaces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are similar to </a:t>
            </a:r>
            <a:r>
              <a:rPr lang="en-US" b="1" dirty="0">
                <a:solidFill>
                  <a:srgbClr val="FF0000"/>
                </a:solidFill>
              </a:rPr>
              <a:t>generic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classes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7C5CE9F-87BE-4586-9369-C2A77CD7D7EF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Generic 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9224B0-6F59-4B76-93B2-290C90D5B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31" y="1989000"/>
            <a:ext cx="8485741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interface List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&lt;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</a:rPr>
              <a:t>&gt;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void add 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element);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get (int index);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…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16D789-5DCB-4C1C-B45F-6D86C2FA2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31" y="5271229"/>
            <a:ext cx="8485741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MyList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List&lt;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yClass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{…}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05648-D705-49A9-A582-CFD9EE6D3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93" y="6047660"/>
            <a:ext cx="8485742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MyList&lt;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List&lt;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{…}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4D7FF7A-B02F-41FD-8BAB-5AE2B79C6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5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44FA60-3206-434F-B234-A191C1FBC1A2}"/>
              </a:ext>
            </a:extLst>
          </p:cNvPr>
          <p:cNvSpPr>
            <a:spLocks noGrp="1"/>
          </p:cNvSpPr>
          <p:nvPr/>
        </p:nvSpPr>
        <p:spPr>
          <a:xfrm>
            <a:off x="194387" y="1199213"/>
            <a:ext cx="11800847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Create a class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ArrayCreator</a:t>
            </a:r>
            <a:r>
              <a:rPr lang="en-US" dirty="0">
                <a:latin typeface="+mj-lt"/>
              </a:rPr>
              <a:t> with a single method: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T[]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create(int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length,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item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+mj-lt"/>
              </a:rPr>
              <a:t>Add a single overload: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T[]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create(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Class&lt;T&gt;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b="1" dirty="0"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length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item</a:t>
            </a:r>
            <a:r>
              <a:rPr lang="en-US" b="1" dirty="0">
                <a:latin typeface="Consolas" panose="020B0609020204030204" pitchFamily="49" charset="0"/>
              </a:rPr>
              <a:t>)</a:t>
            </a:r>
          </a:p>
          <a:p>
            <a:pPr>
              <a:buClr>
                <a:schemeClr val="tx1"/>
              </a:buClr>
            </a:pPr>
            <a:r>
              <a:rPr lang="en-US" dirty="0">
                <a:latin typeface="+mj-lt"/>
              </a:rPr>
              <a:t>It should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return an array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latin typeface="+mj-lt"/>
              </a:rPr>
              <a:t>with the given length</a:t>
            </a:r>
          </a:p>
          <a:p>
            <a:pPr lvl="1">
              <a:buClr>
                <a:schemeClr val="tx1"/>
              </a:buClr>
            </a:pPr>
            <a:r>
              <a:rPr lang="en-US" dirty="0">
                <a:latin typeface="+mj-lt"/>
              </a:rPr>
              <a:t>every element should be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set to the given default item</a:t>
            </a:r>
            <a:endParaRPr lang="en-US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B802E3B-7A3E-49DD-9154-414D475698BB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Problem: Generic </a:t>
            </a:r>
            <a:r>
              <a:rPr lang="en-GB" dirty="0">
                <a:solidFill>
                  <a:schemeClr val="bg2"/>
                </a:solidFill>
              </a:rPr>
              <a:t>Array Creator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C69C4F-E37F-432B-B178-93AE26A400A2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509A9E3-AB8E-4E06-AB57-0BD3B2FD7E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52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08AF657-6E26-4963-B4E1-AF3BDA7EECE1}"/>
              </a:ext>
            </a:extLst>
          </p:cNvPr>
          <p:cNvSpPr>
            <a:spLocks noGrp="1"/>
          </p:cNvSpPr>
          <p:nvPr/>
        </p:nvSpPr>
        <p:spPr>
          <a:xfrm>
            <a:off x="285816" y="2032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Solution: </a:t>
            </a:r>
            <a:r>
              <a:rPr lang="en-GB" dirty="0">
                <a:solidFill>
                  <a:schemeClr val="bg2"/>
                </a:solidFill>
              </a:rPr>
              <a:t>Generic Array Creator (1)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C7E3CB-E596-4BB5-9EB3-F678B23F8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77" y="1614593"/>
            <a:ext cx="10840496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 T[]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create(int length,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item)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T[]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array =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(T[])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new Object[length];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i = 0; i &lt; array.length; i++)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array[i] = item;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 array;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8BA3F-4BF0-4E1A-ABC8-70B9A2FD580C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05A30A05-C316-4D73-BE59-CE26567B7E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28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23B193-558D-4A51-A55E-3BD1373AB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078" y="1613851"/>
            <a:ext cx="10840496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 T[]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create(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			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Class&lt;T&gt;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cl, int length,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</a:rPr>
              <a:t>T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item)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T[] array = (T[]) Array.newInstance(cl, length);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i = 0; i &lt; array.length; i++)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array[i] = item;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 array;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21653F-B7F8-4C73-94DE-7C20DEEA6977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53B9E9E1-27B4-460B-8A16-6088667CC1A0}"/>
              </a:ext>
            </a:extLst>
          </p:cNvPr>
          <p:cNvSpPr>
            <a:spLocks noGrp="1"/>
          </p:cNvSpPr>
          <p:nvPr/>
        </p:nvSpPr>
        <p:spPr>
          <a:xfrm>
            <a:off x="285816" y="2032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Solution: </a:t>
            </a:r>
            <a:r>
              <a:rPr lang="en-GB" dirty="0">
                <a:solidFill>
                  <a:schemeClr val="bg2"/>
                </a:solidFill>
              </a:rPr>
              <a:t>Generic Array Creator (2)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2EF9B1AB-E18E-46E2-80EC-9972E56AA8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900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F7C446-058B-4C13-9016-C4769D23C05A}"/>
              </a:ext>
            </a:extLst>
          </p:cNvPr>
          <p:cNvSpPr>
            <a:spLocks noGrp="1"/>
          </p:cNvSpPr>
          <p:nvPr/>
        </p:nvSpPr>
        <p:spPr>
          <a:xfrm>
            <a:off x="194388" y="1199213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Generics are </a:t>
            </a:r>
            <a:r>
              <a:rPr lang="en-US" b="1" dirty="0">
                <a:solidFill>
                  <a:schemeClr val="bg1"/>
                </a:solidFill>
              </a:rPr>
              <a:t>compile time illusion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buClr>
                <a:schemeClr val="tx1"/>
              </a:buClr>
              <a:buNone/>
            </a:pPr>
            <a:endParaRPr lang="en-US" dirty="0"/>
          </a:p>
          <a:p>
            <a:pPr marL="0" indent="0">
              <a:spcBef>
                <a:spcPts val="3600"/>
              </a:spcBef>
              <a:buClr>
                <a:schemeClr val="tx1"/>
              </a:buClr>
              <a:buNone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Compiler </a:t>
            </a:r>
            <a:r>
              <a:rPr lang="en-US" b="1" dirty="0">
                <a:solidFill>
                  <a:srgbClr val="FF0000"/>
                </a:solidFill>
              </a:rPr>
              <a:t>deletes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all angle bracket syntax</a:t>
            </a:r>
          </a:p>
          <a:p>
            <a:pPr>
              <a:buClr>
                <a:schemeClr val="tx1"/>
              </a:buClr>
            </a:pPr>
            <a:r>
              <a:rPr lang="en-US" dirty="0"/>
              <a:t>Adds </a:t>
            </a:r>
            <a:r>
              <a:rPr lang="en-US" b="1" dirty="0">
                <a:solidFill>
                  <a:srgbClr val="FF0000"/>
                </a:solidFill>
              </a:rPr>
              <a:t>type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casts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for us (presented in byte-code)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085906F-ED4A-4ABE-8AF1-0B4A74AAC7B0}"/>
              </a:ext>
            </a:extLst>
          </p:cNvPr>
          <p:cNvSpPr>
            <a:spLocks noGrp="1"/>
          </p:cNvSpPr>
          <p:nvPr/>
        </p:nvSpPr>
        <p:spPr>
          <a:xfrm>
            <a:off x="192791" y="88432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Type Erasure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DEA2BF-8CF5-4038-AACC-5D535C0D2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90" y="1843951"/>
            <a:ext cx="9633155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List&lt;String&gt;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strings = new ArrayList&lt;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System.out.println(strings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instanceof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List);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System.out.println(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strings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instanceof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List&lt;String&gt;);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CTE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51E5DA2F-F59C-4889-8FD7-BB31EBC2B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909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918776E-586D-4A03-89A2-5B35B849BE4E}"/>
              </a:ext>
            </a:extLst>
          </p:cNvPr>
          <p:cNvSpPr>
            <a:spLocks noGrp="1"/>
          </p:cNvSpPr>
          <p:nvPr/>
        </p:nvSpPr>
        <p:spPr>
          <a:xfrm>
            <a:off x="201000" y="19200"/>
            <a:ext cx="9577597" cy="111078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Type Erasure –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35B09-1CD1-49CA-9775-F38276D02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100" y="1625497"/>
            <a:ext cx="81258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Illusion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&lt;T&gt;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function(Object obj)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if (obj instanceof T) {}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Error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T[] array = new T[1];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Error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T newInstance = new T();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Error</a:t>
            </a:r>
            <a:endParaRPr lang="bg-BG" sz="28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cl = T.class;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Error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E0F99E5-1FFC-4BF9-B52C-AACED2E9E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144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DE3C13-FA92-4DFB-BFD3-70B04C07AE35}"/>
              </a:ext>
            </a:extLst>
          </p:cNvPr>
          <p:cNvSpPr txBox="1">
            <a:spLocks/>
          </p:cNvSpPr>
          <p:nvPr/>
        </p:nvSpPr>
        <p:spPr>
          <a:xfrm>
            <a:off x="919037" y="4937366"/>
            <a:ext cx="10363200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Type Parameter Bounds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39626EA-AE74-4566-930C-703265983E67}"/>
              </a:ext>
            </a:extLst>
          </p:cNvPr>
          <p:cNvSpPr txBox="1">
            <a:spLocks/>
          </p:cNvSpPr>
          <p:nvPr/>
        </p:nvSpPr>
        <p:spPr>
          <a:xfrm>
            <a:off x="914400" y="5757966"/>
            <a:ext cx="10363200" cy="71903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Upper and Lower Bounds</a:t>
            </a:r>
          </a:p>
        </p:txBody>
      </p:sp>
      <p:pic>
        <p:nvPicPr>
          <p:cNvPr id="3" name="Picture 2" descr="A picture containing crosswalk&#10;&#10;Description automatically generated">
            <a:extLst>
              <a:ext uri="{FF2B5EF4-FFF2-40B4-BE49-F238E27FC236}">
                <a16:creationId xmlns:a16="http://schemas.microsoft.com/office/drawing/2014/main" id="{E2E88EF6-24F6-463B-A7BF-B9888E2B2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403" y="1546399"/>
            <a:ext cx="2139194" cy="213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6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E5FE0F-0D75-4F6B-94F2-8259A1E7D3E3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&lt;T extends Class&gt;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/>
              <a:t> specifies an </a:t>
            </a:r>
            <a:r>
              <a:rPr lang="en-US" b="1" dirty="0">
                <a:solidFill>
                  <a:schemeClr val="bg1"/>
                </a:solidFill>
              </a:rPr>
              <a:t>"</a:t>
            </a:r>
            <a:r>
              <a:rPr lang="en-US" b="1" dirty="0">
                <a:solidFill>
                  <a:srgbClr val="FF0000"/>
                </a:solidFill>
              </a:rPr>
              <a:t>Upper bound"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E6F1641-EA95-4904-AAEA-B8A0D6FC8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Type Parameter Bounds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1D121D1-D85F-480A-96CD-E9BF63829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1748910"/>
            <a:ext cx="10840496" cy="48013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class AnimalList&lt;</a:t>
            </a:r>
            <a:r>
              <a:rPr lang="en-GB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 extends Animal</a:t>
            </a: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private List&lt;T&gt; animals; 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add (T animal) {…}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</a:t>
            </a:r>
            <a:r>
              <a:rPr lang="en-GB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putAnimalsToSleep() </a:t>
            </a: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for (Animal a : this.animals)</a:t>
            </a:r>
          </a:p>
          <a:p>
            <a:pPr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a.</a:t>
            </a:r>
            <a:r>
              <a:rPr lang="en-GB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3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254A9BF3-5732-4386-937C-518BF6B08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291596"/>
            <a:ext cx="3048000" cy="1055608"/>
          </a:xfrm>
          <a:prstGeom prst="wedgeRoundRectCallout">
            <a:avLst>
              <a:gd name="adj1" fmla="val -57810"/>
              <a:gd name="adj2" fmla="val -5408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will be a subclass of Animal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2EB76067-267D-4D78-BDFB-E74E31FBD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4638" y="5569932"/>
            <a:ext cx="2971801" cy="578882"/>
          </a:xfrm>
          <a:prstGeom prst="wedgeRoundRectCallout">
            <a:avLst>
              <a:gd name="adj1" fmla="val -58177"/>
              <a:gd name="adj2" fmla="val -4887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Uses methods of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</a:t>
            </a:r>
            <a:endParaRPr lang="bg-BG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958C6E9-9690-4981-BAB1-8F06F560A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871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2001598" cy="520106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sz="3200" dirty="0"/>
              <a:t>We are given an arithmetical expression with brackets (with nesting)</a:t>
            </a:r>
          </a:p>
          <a:p>
            <a:pPr>
              <a:lnSpc>
                <a:spcPct val="110000"/>
              </a:lnSpc>
            </a:pPr>
            <a:r>
              <a:rPr lang="en-US" sz="3200" dirty="0"/>
              <a:t>Goal: extract all sub-expressions in brackets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Matching Brackets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915272" y="2935122"/>
            <a:ext cx="6210072" cy="601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1 + (2 - (2 + 3) * 4 / (3 + 1)) *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596941" y="4245296"/>
            <a:ext cx="4846732" cy="14165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108000" bIns="10800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(2 + 3)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(3 + 1)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latin typeface="Consolas" panose="020B0609020204030204" pitchFamily="49" charset="0"/>
              </a:rPr>
              <a:t>(2 - (2 + 3) * 4 / (3 + 1))</a:t>
            </a:r>
          </a:p>
        </p:txBody>
      </p:sp>
      <p:sp>
        <p:nvSpPr>
          <p:cNvPr id="9" name="Right Arrow 18"/>
          <p:cNvSpPr/>
          <p:nvPr/>
        </p:nvSpPr>
        <p:spPr>
          <a:xfrm rot="5400000">
            <a:off x="5791932" y="3620507"/>
            <a:ext cx="456751" cy="54140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2E8C8-DD34-4F51-AA7D-E2228DC1E4C6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11BE409-0A38-47F8-AD2D-714E1920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990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AB56395-DF77-4DDB-A498-D44FE299159E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class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Scale&lt;T&gt;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that:</a:t>
            </a:r>
          </a:p>
          <a:p>
            <a:pPr lvl="1"/>
            <a:r>
              <a:rPr lang="en-US" dirty="0">
                <a:latin typeface="+mj-lt"/>
              </a:rPr>
              <a:t>Holds two elements: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left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and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right</a:t>
            </a:r>
          </a:p>
          <a:p>
            <a:pPr lvl="1"/>
            <a:r>
              <a:rPr lang="en-US" dirty="0">
                <a:latin typeface="+mj-lt"/>
              </a:rPr>
              <a:t>Receives the elements through its single constructor:</a:t>
            </a:r>
          </a:p>
          <a:p>
            <a:pPr lvl="2"/>
            <a:r>
              <a:rPr lang="en-US" dirty="0">
                <a:latin typeface="+mj-lt"/>
              </a:rPr>
              <a:t>Scale(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T</a:t>
            </a:r>
            <a:r>
              <a:rPr lang="en-US" dirty="0">
                <a:latin typeface="+mj-lt"/>
              </a:rPr>
              <a:t> left,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T</a:t>
            </a:r>
            <a:r>
              <a:rPr lang="en-US" dirty="0">
                <a:latin typeface="+mj-lt"/>
              </a:rPr>
              <a:t> right)</a:t>
            </a:r>
          </a:p>
          <a:p>
            <a:pPr lvl="1"/>
            <a:r>
              <a:rPr lang="en-US" dirty="0">
                <a:latin typeface="+mj-lt"/>
              </a:rPr>
              <a:t>Has a method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: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 getHeavier()</a:t>
            </a:r>
          </a:p>
          <a:p>
            <a:r>
              <a:rPr lang="en-US" dirty="0">
                <a:latin typeface="+mj-lt"/>
              </a:rPr>
              <a:t>The greater of the two elements is heavier</a:t>
            </a:r>
          </a:p>
          <a:p>
            <a:r>
              <a:rPr lang="en-US" dirty="0">
                <a:latin typeface="+mj-lt"/>
              </a:rPr>
              <a:t>Should return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dirty="0">
                <a:latin typeface="+mj-lt"/>
              </a:rPr>
              <a:t>if the elements are equal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312EB8F-1242-4EE5-9A02-115F1DF8F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Generic Scale</a:t>
            </a:r>
            <a:endParaRPr lang="en-US" dirty="0"/>
          </a:p>
        </p:txBody>
      </p:sp>
      <p:pic>
        <p:nvPicPr>
          <p:cNvPr id="7" name="Picture 2" descr="Image result for scale icon">
            <a:extLst>
              <a:ext uri="{FF2B5EF4-FFF2-40B4-BE49-F238E27FC236}">
                <a16:creationId xmlns:a16="http://schemas.microsoft.com/office/drawing/2014/main" id="{4E553F0B-54E1-4FA1-B47A-3A0BF2A73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26720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1478A-02B8-47C9-8C0F-85726164C1B2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FDD9EE8-3D9A-44CC-8037-E8953E9A6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64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AA3A575-2066-44E0-AA5B-229FF53EC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Generic Scale (1)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0860D3-AF14-40D2-9F1C-1C170A222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56" y="1447800"/>
            <a:ext cx="10046543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Scale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 extends Comparable&lt;T&gt;&gt;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left;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private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right;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Scale(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left,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right)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this.left = left;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this.right = right;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getHeavier() { </a:t>
            </a:r>
            <a:r>
              <a:rPr lang="en-GB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/* next slide */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}    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5ED9F-FB2C-432C-ABBE-E9BBAA7757F7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35FF480-2ECA-46AD-AF93-6BD056D49D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56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712C9BB-9FE2-4308-86F9-F42FEEE7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Generic Scale (2)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C718DC-DE0D-4C0A-9023-94A3D3BD1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47" y="1452138"/>
            <a:ext cx="10043653" cy="403187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getHeavier()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(this.left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.compareTo(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this.right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== 0)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null;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(this.left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.compareTo(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this.right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&lt; 0)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return right;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 left;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37ADA8-A02F-4735-8FA0-BDB5D057E6EA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2DE41B7-9C1F-4B55-9171-B04F66D6F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58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71A59-B0F7-4D78-8EEF-5589A1F0DCC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class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ListUtils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that:</a:t>
            </a:r>
          </a:p>
          <a:p>
            <a:pPr lvl="1"/>
            <a:r>
              <a:rPr lang="en-US" dirty="0">
                <a:latin typeface="+mj-lt"/>
              </a:rPr>
              <a:t>Has two static methods:</a:t>
            </a:r>
            <a:endParaRPr lang="en-US" dirty="0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 getMin(List&lt;T&gt; list)</a:t>
            </a:r>
          </a:p>
          <a:p>
            <a:pPr lvl="2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T getMax(List&lt;T&gt; list)</a:t>
            </a:r>
          </a:p>
          <a:p>
            <a:pPr lvl="1"/>
            <a:r>
              <a:rPr lang="en-US" dirty="0">
                <a:latin typeface="+mj-lt"/>
              </a:rPr>
              <a:t>Should throw </a:t>
            </a: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 </a:t>
            </a:r>
            <a:br>
              <a:rPr lang="en-US" dirty="0">
                <a:solidFill>
                  <a:srgbClr val="FF0000"/>
                </a:solidFill>
                <a:latin typeface="+mj-lt"/>
              </a:rPr>
            </a:br>
            <a:r>
              <a:rPr lang="en-US" dirty="0">
                <a:latin typeface="+mj-lt"/>
              </a:rPr>
              <a:t>if an empty list is passed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247BC03-60EC-430E-86A9-F20DA1555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List Utilities</a:t>
            </a:r>
            <a:endParaRPr lang="en-US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31D03066-2105-495A-B23B-5879A6601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485" y="4509456"/>
            <a:ext cx="1671935" cy="16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BE2FFE-F025-41FB-AE6B-BE600E5AF8E6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410E6-398B-488E-8B2D-D37414293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011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81999606-EB38-455E-A306-89732E2F3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List Utilities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BD6CA1-A516-4BCD-8F32-ECD539481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447800"/>
            <a:ext cx="10952704" cy="46474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static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 extends Comparable&lt;T&gt;&gt; T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getMax(List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&lt;T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list)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(list.size() == 0) throw new IllegalArgumentException();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T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max = list.get(0);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i = 1; i &lt; list.size(); i++) {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if (max.compareTo(list.get(i)) &lt; 0)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max = list.get(i);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return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CD579-1014-4455-844F-DF239F6E2858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https://judge.softuni.bg/Contests/1526/Generics-Lab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EEB1DEF-D519-415F-BB7E-1E699756D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29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6DB8AB-2469-41A7-A506-581767801DEF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Generics are </a:t>
            </a:r>
            <a:r>
              <a:rPr lang="en-US" b="1" dirty="0">
                <a:solidFill>
                  <a:schemeClr val="bg1"/>
                </a:solidFill>
              </a:rPr>
              <a:t>invariant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above was possible</a:t>
            </a:r>
            <a:r>
              <a:rPr lang="bg-BG" dirty="0"/>
              <a:t>, </a:t>
            </a:r>
            <a:r>
              <a:rPr lang="en-GB" dirty="0"/>
              <a:t>then why not:</a:t>
            </a:r>
            <a:endParaRPr lang="en-US" dirty="0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4A6A959D-3B55-45A8-8B13-8DEBE517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04" y="1813968"/>
            <a:ext cx="10840496" cy="18774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List&lt;</a:t>
            </a:r>
            <a:r>
              <a:rPr lang="en-GB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Object</a:t>
            </a: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objects = new ArrayList&lt;&gt;();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List&lt;</a:t>
            </a:r>
            <a:r>
              <a:rPr lang="en-GB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Animal</a:t>
            </a: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&gt; animals = new ArrayList&lt;&gt;();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objects </a:t>
            </a:r>
            <a:r>
              <a:rPr lang="en-GB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GB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animals; </a:t>
            </a:r>
            <a:r>
              <a:rPr lang="en-GB" sz="3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Compile Time Error!</a:t>
            </a:r>
            <a:endParaRPr lang="en-US" sz="32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05E9E95-8C4F-4059-9587-2B1ABE53B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04" y="4713982"/>
            <a:ext cx="10840496" cy="12311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objects = animals;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objects.add(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Person()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 </a:t>
            </a:r>
            <a:r>
              <a:rPr lang="en-US" sz="3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Impossible!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8CC24F-2559-4E0D-8984-8FE282AF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Parameters Relationships (1)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08DCCE-BA85-4BC0-9957-5E7D063D6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800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74C3E6-05C2-46C6-9FBB-406C8B394A9E}"/>
              </a:ext>
            </a:extLst>
          </p:cNvPr>
          <p:cNvSpPr txBox="1">
            <a:spLocks/>
          </p:cNvSpPr>
          <p:nvPr/>
        </p:nvSpPr>
        <p:spPr>
          <a:xfrm>
            <a:off x="192001" y="5492332"/>
            <a:ext cx="11804822" cy="756068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887" lvl="1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		 </a:t>
            </a:r>
            <a:r>
              <a:rPr lang="en-US" b="1" dirty="0">
                <a:latin typeface="Consolas" panose="020B0609020204030204" pitchFamily="49" charset="0"/>
              </a:rPr>
              <a:t>List&lt;Object&gt;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</a:rPr>
              <a:t>≠</a:t>
            </a:r>
            <a:r>
              <a:rPr lang="en-US" b="1" dirty="0">
                <a:latin typeface="Consolas" panose="020B0609020204030204" pitchFamily="49" charset="0"/>
              </a:rPr>
              <a:t> List&lt;Animal&gt;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2CF407-ED35-4591-AE12-F4B8723FB168}"/>
              </a:ext>
            </a:extLst>
          </p:cNvPr>
          <p:cNvSpPr/>
          <p:nvPr/>
        </p:nvSpPr>
        <p:spPr>
          <a:xfrm>
            <a:off x="3214860" y="1664391"/>
            <a:ext cx="1800000" cy="51077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Object</a:t>
            </a:r>
          </a:p>
        </p:txBody>
      </p:sp>
      <p:sp>
        <p:nvSpPr>
          <p:cNvPr id="8" name="AutoShape 6">
            <a:extLst>
              <a:ext uri="{FF2B5EF4-FFF2-40B4-BE49-F238E27FC236}">
                <a16:creationId xmlns:a16="http://schemas.microsoft.com/office/drawing/2014/main" id="{117E6CDB-4B11-42BA-BC7E-4FE056752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785" y="1337518"/>
            <a:ext cx="3339348" cy="992240"/>
          </a:xfrm>
          <a:prstGeom prst="wedgeRoundRectCallout">
            <a:avLst>
              <a:gd name="adj1" fmla="val -68292"/>
              <a:gd name="adj2" fmla="val -683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List&lt;Object&gt;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can hold any Object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071D1B-4FAA-4D32-839A-1B0FE20504BD}"/>
              </a:ext>
            </a:extLst>
          </p:cNvPr>
          <p:cNvSpPr/>
          <p:nvPr/>
        </p:nvSpPr>
        <p:spPr>
          <a:xfrm>
            <a:off x="4629584" y="3357042"/>
            <a:ext cx="1800000" cy="51077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Animal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D3F77981-37AF-4E13-BCE9-AD9D186C8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1031" y="3008212"/>
            <a:ext cx="3276600" cy="942598"/>
          </a:xfrm>
          <a:prstGeom prst="wedgeRoundRectCallout">
            <a:avLst>
              <a:gd name="adj1" fmla="val -67297"/>
              <a:gd name="adj2" fmla="val 34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List&lt;Animal&gt;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 can hold any Animal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D6870D1-0141-4D17-8C34-4E6DFDF51F2C}"/>
              </a:ext>
            </a:extLst>
          </p:cNvPr>
          <p:cNvSpPr/>
          <p:nvPr/>
        </p:nvSpPr>
        <p:spPr>
          <a:xfrm>
            <a:off x="1704369" y="3322990"/>
            <a:ext cx="1800000" cy="57888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Person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92FBDB3-605F-4F20-B36A-802C857263C2}"/>
              </a:ext>
            </a:extLst>
          </p:cNvPr>
          <p:cNvSpPr/>
          <p:nvPr/>
        </p:nvSpPr>
        <p:spPr>
          <a:xfrm>
            <a:off x="3736494" y="4430004"/>
            <a:ext cx="1800000" cy="51077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Cat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B409CBE-C2B0-40F2-B847-6FCCE2D49053}"/>
              </a:ext>
            </a:extLst>
          </p:cNvPr>
          <p:cNvSpPr/>
          <p:nvPr/>
        </p:nvSpPr>
        <p:spPr>
          <a:xfrm>
            <a:off x="5674459" y="4430004"/>
            <a:ext cx="1800000" cy="510778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Dog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524E77-9CD1-4472-ABE3-955BDB2862E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2604369" y="2297024"/>
            <a:ext cx="1474031" cy="10259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D86FFA5-80F8-414C-8EF5-2834650DB9CC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218432" y="2297024"/>
            <a:ext cx="1311152" cy="10600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3D32BD-F310-447B-9295-F1ED88A1635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4636494" y="3959136"/>
            <a:ext cx="813330" cy="4708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48EE40-5C7C-4F50-82EC-6AB56CBE0D2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626609" y="3959136"/>
            <a:ext cx="947850" cy="4708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22">
            <a:extLst>
              <a:ext uri="{FF2B5EF4-FFF2-40B4-BE49-F238E27FC236}">
                <a16:creationId xmlns:a16="http://schemas.microsoft.com/office/drawing/2014/main" id="{E306727A-92E7-4D9A-A251-FCC4A320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/>
          <a:lstStyle/>
          <a:p>
            <a:r>
              <a:rPr lang="en-US" dirty="0"/>
              <a:t>Type Parameters Relationships (2)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440EA352-E05E-4CB0-9772-8A72FB4EB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57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62452" y="1407082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27992" y="1877052"/>
            <a:ext cx="8065426" cy="4218949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600" dirty="0">
                <a:solidFill>
                  <a:srgbClr val="FFFFFF"/>
                </a:solidFill>
              </a:rPr>
              <a:t>Generics add </a:t>
            </a:r>
            <a:r>
              <a:rPr lang="en-US" sz="3600" b="1" dirty="0">
                <a:solidFill>
                  <a:schemeClr val="bg1"/>
                </a:solidFill>
              </a:rPr>
              <a:t>type safety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600" dirty="0">
                <a:solidFill>
                  <a:srgbClr val="FFFFFF"/>
                </a:solidFill>
              </a:rPr>
              <a:t>Generic code is </a:t>
            </a:r>
            <a:r>
              <a:rPr lang="en-US" sz="3600" b="1" dirty="0">
                <a:solidFill>
                  <a:schemeClr val="bg1"/>
                </a:solidFill>
              </a:rPr>
              <a:t>more reusable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600" b="1" dirty="0">
                <a:solidFill>
                  <a:schemeClr val="bg1"/>
                </a:solidFill>
              </a:rPr>
              <a:t>Classes</a:t>
            </a:r>
            <a:r>
              <a:rPr lang="en-US" sz="3600" dirty="0">
                <a:solidFill>
                  <a:srgbClr val="FFFFFF"/>
                </a:solidFill>
              </a:rPr>
              <a:t>,</a:t>
            </a:r>
            <a:r>
              <a:rPr lang="en-US" sz="3600" b="1" dirty="0">
                <a:solidFill>
                  <a:schemeClr val="bg1"/>
                </a:solidFill>
              </a:rPr>
              <a:t> interfaces and methods 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can be generic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</a:pPr>
            <a:r>
              <a:rPr lang="en-US" sz="3600" dirty="0">
                <a:solidFill>
                  <a:schemeClr val="bg2"/>
                </a:solidFill>
              </a:rPr>
              <a:t>Runtime information about </a:t>
            </a:r>
            <a:r>
              <a:rPr lang="en-US" sz="3600" b="1" dirty="0">
                <a:solidFill>
                  <a:schemeClr val="bg1"/>
                </a:solidFill>
              </a:rPr>
              <a:t>type</a:t>
            </a:r>
            <a:r>
              <a:rPr lang="en-US" sz="3600" dirty="0">
                <a:solidFill>
                  <a:schemeClr val="bg2"/>
                </a:solidFill>
              </a:rPr>
              <a:t> </a:t>
            </a:r>
            <a:br>
              <a:rPr lang="en-US" sz="3600" dirty="0">
                <a:solidFill>
                  <a:schemeClr val="bg2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parameters</a:t>
            </a:r>
            <a:r>
              <a:rPr lang="en-US" sz="3600" dirty="0">
                <a:solidFill>
                  <a:schemeClr val="bg2"/>
                </a:solidFill>
              </a:rPr>
              <a:t> is lost due to </a:t>
            </a:r>
            <a:r>
              <a:rPr lang="en-US" sz="3600" b="1" dirty="0">
                <a:solidFill>
                  <a:schemeClr val="bg1"/>
                </a:solidFill>
              </a:rPr>
              <a:t>erasure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8E60BC6-D0CD-4775-BCDA-AD9987251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261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3827" y="5368739"/>
            <a:ext cx="2950749" cy="832014"/>
          </a:xfrm>
        </p:spPr>
        <p:txBody>
          <a:bodyPr/>
          <a:lstStyle/>
          <a:p>
            <a:r>
              <a:rPr lang="en-US" dirty="0"/>
              <a:t>Technical Trainers</a:t>
            </a:r>
          </a:p>
          <a:p>
            <a:endParaRPr lang="bg-BG" dirty="0"/>
          </a:p>
        </p:txBody>
      </p:sp>
      <p:sp>
        <p:nvSpPr>
          <p:cNvPr id="14" name="Shape 54">
            <a:extLst>
              <a:ext uri="{FF2B5EF4-FFF2-40B4-BE49-F238E27FC236}">
                <a16:creationId xmlns:a16="http://schemas.microsoft.com/office/drawing/2014/main" id="{28136E31-31F7-48EF-8616-966696FFCFD4}"/>
              </a:ext>
            </a:extLst>
          </p:cNvPr>
          <p:cNvSpPr txBox="1">
            <a:spLocks/>
          </p:cNvSpPr>
          <p:nvPr/>
        </p:nvSpPr>
        <p:spPr>
          <a:xfrm>
            <a:off x="1988450" y="231871"/>
            <a:ext cx="8215099" cy="11715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ctr" defTabSz="1218438" rtl="0" eaLnBrk="1" latinLnBrk="1" hangingPunct="1">
              <a:spcBef>
                <a:spcPct val="0"/>
              </a:spcBef>
              <a:buNone/>
              <a:defRPr sz="47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buClr>
                <a:srgbClr val="F6D18E"/>
              </a:buClr>
              <a:buSzPct val="25000"/>
            </a:pPr>
            <a:r>
              <a:rPr lang="en-US" sz="5400" dirty="0">
                <a:latin typeface="Calibri"/>
                <a:ea typeface="Calibri"/>
                <a:cs typeface="Calibri"/>
                <a:sym typeface="Calibri"/>
              </a:rPr>
              <a:t>Iterators and Comparators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2D0C768-10AE-4473-8D3A-AE8EA066F067}"/>
              </a:ext>
            </a:extLst>
          </p:cNvPr>
          <p:cNvSpPr txBox="1">
            <a:spLocks/>
          </p:cNvSpPr>
          <p:nvPr/>
        </p:nvSpPr>
        <p:spPr>
          <a:xfrm>
            <a:off x="251792" y="4843604"/>
            <a:ext cx="3187613" cy="525135"/>
          </a:xfrm>
          <a:prstGeom prst="rect">
            <a:avLst/>
          </a:prstGeom>
        </p:spPr>
        <p:txBody>
          <a:bodyPr vert="horz" lIns="108000" tIns="36000" rIns="108000" bIns="36000" rtlCol="0">
            <a:normAutofit fontScale="92500" lnSpcReduction="10000"/>
          </a:bodyPr>
          <a:lstStyle>
            <a:lvl1pPr marL="0" indent="0" algn="ctr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339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1"/>
                </a:solidFill>
              </a:rPr>
              <a:t>SoftUni Team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0F8EB04-FD9F-4533-88DA-EE55C4F7B7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04215" y="5934110"/>
            <a:ext cx="3187613" cy="3825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Software University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E4E13FE-551D-4AEC-9CE2-5564F75A154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62900" y="6274632"/>
            <a:ext cx="1828928" cy="351497"/>
          </a:xfrm>
        </p:spPr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757492D-B3BF-4E6F-A71D-D3D78763620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3" y="2727167"/>
            <a:ext cx="1327503" cy="1327503"/>
          </a:xfrm>
          <a:prstGeom prst="rect">
            <a:avLst/>
          </a:prstGeom>
        </p:spPr>
      </p:pic>
      <p:pic>
        <p:nvPicPr>
          <p:cNvPr id="6" name="Picture 5" descr="A picture containing clock, tripod&#10;&#10;Description automatically generated">
            <a:extLst>
              <a:ext uri="{FF2B5EF4-FFF2-40B4-BE49-F238E27FC236}">
                <a16:creationId xmlns:a16="http://schemas.microsoft.com/office/drawing/2014/main" id="{7DF2F067-D931-48F5-84D4-28FC95B7C9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450" y="3292941"/>
            <a:ext cx="1327503" cy="132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sz="3600" noProof="1"/>
              <a:t>Variable Arguments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Iterators 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Iterator</a:t>
            </a:r>
          </a:p>
          <a:p>
            <a:pPr lvl="1">
              <a:buClr>
                <a:schemeClr val="tx1"/>
              </a:buClr>
            </a:pPr>
            <a:r>
              <a:rPr lang="en-US" sz="3400" b="1" noProof="1">
                <a:solidFill>
                  <a:srgbClr val="FF0000"/>
                </a:solidFill>
              </a:rPr>
              <a:t>ListIterator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Comparators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Comparable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F74C87C-B692-4731-81DC-0040AA9AEE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38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Matching Brackets (1)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64116" y="1906012"/>
            <a:ext cx="1084049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String expression = scanner.nextLine();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Deque&lt;Integer&gt; stack = new ArrayDeque&lt;&gt;();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3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continue…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04CFF-238C-4BBC-B002-B83CC5FAD2FB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40F0936-5261-4E40-8E28-98F6269B4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22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14901" y="2362201"/>
            <a:ext cx="2362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args...</a:t>
            </a:r>
            <a:endParaRPr lang="en-US" sz="4400" dirty="0">
              <a:solidFill>
                <a:schemeClr val="bg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5974E-617A-4D6C-910E-BC035DAF593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Variable Arguments</a:t>
            </a:r>
          </a:p>
        </p:txBody>
      </p:sp>
    </p:spTree>
    <p:extLst>
      <p:ext uri="{BB962C8B-B14F-4D97-AF65-F5344CB8AC3E}">
        <p14:creationId xmlns:p14="http://schemas.microsoft.com/office/powerpoint/2010/main" val="106903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79DC7A01-16F7-4D94-B4E7-8EF9DEC27A36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Allows the method to accept </a:t>
            </a:r>
            <a:r>
              <a:rPr lang="en-US" sz="3600" b="1" dirty="0">
                <a:solidFill>
                  <a:srgbClr val="FF0000"/>
                </a:solidFill>
              </a:rPr>
              <a:t>zero</a:t>
            </a:r>
            <a:r>
              <a:rPr lang="en-US" sz="3600" dirty="0"/>
              <a:t> or </a:t>
            </a:r>
            <a:r>
              <a:rPr lang="en-US" sz="3600" b="1" dirty="0">
                <a:solidFill>
                  <a:srgbClr val="FF0000"/>
                </a:solidFill>
              </a:rPr>
              <a:t>multiple</a:t>
            </a:r>
            <a:r>
              <a:rPr lang="en-US" sz="3600" dirty="0"/>
              <a:t> arguments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6255B7E-DB64-47AF-B758-7AF210CA73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Variable Arguments (Varargs)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AA5DEB-44EC-4FB1-88DD-5255A3378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695" y="2304301"/>
            <a:ext cx="8534400" cy="424731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static void display(</a:t>
            </a:r>
            <a:r>
              <a:rPr lang="en-US" sz="25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String... values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) {  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System.out.println("display method invoked");  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 </a:t>
            </a:r>
            <a:endParaRPr lang="bg-BG" sz="2500" b="1" noProof="1"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static void main() {</a:t>
            </a:r>
            <a:endParaRPr lang="bg-BG" sz="2500" b="1" noProof="1"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display</a:t>
            </a:r>
            <a:r>
              <a:rPr lang="en-US" sz="25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display</a:t>
            </a:r>
            <a:r>
              <a:rPr lang="en-US" sz="25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("first");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display</a:t>
            </a:r>
            <a:r>
              <a:rPr lang="en-US" sz="25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("multiple", "Strings")</a:t>
            </a:r>
            <a:r>
              <a:rPr lang="en-US" sz="2500" b="1" noProof="1">
                <a:latin typeface="Consolas" pitchFamily="49" charset="0"/>
                <a:cs typeface="Consolas" pitchFamily="49" charset="0"/>
              </a:rPr>
              <a:t>; </a:t>
            </a:r>
          </a:p>
          <a:p>
            <a:pPr fontAlgn="base">
              <a:spcBef>
                <a:spcPts val="1200"/>
              </a:spcBef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0">
            <a:extLst>
              <a:ext uri="{FF2B5EF4-FFF2-40B4-BE49-F238E27FC236}">
                <a16:creationId xmlns:a16="http://schemas.microsoft.com/office/drawing/2014/main" id="{33CD64D5-8BBE-4EDD-BA1B-F0F3F4463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152" y="1822545"/>
            <a:ext cx="2881807" cy="623793"/>
          </a:xfrm>
          <a:prstGeom prst="wedgeRoundRectCallout">
            <a:avLst>
              <a:gd name="adj1" fmla="val -68134"/>
              <a:gd name="adj2" fmla="val 4525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Ellipsis syntax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924F917-A4F5-4380-8CF8-75F082D3C0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164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EC4554A8-3F73-4E41-812A-BAF371F9AAB7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There can be </a:t>
            </a:r>
            <a:r>
              <a:rPr lang="en-US" sz="3600" b="1" dirty="0">
                <a:solidFill>
                  <a:schemeClr val="bg1"/>
                </a:solidFill>
              </a:rPr>
              <a:t>only one</a:t>
            </a:r>
            <a:r>
              <a:rPr lang="en-US" sz="3600" b="1" dirty="0"/>
              <a:t> </a:t>
            </a:r>
            <a:r>
              <a:rPr lang="en-US" sz="3600" dirty="0"/>
              <a:t>variable argument </a:t>
            </a:r>
            <a:r>
              <a:rPr lang="en-US" sz="3600" b="1" dirty="0">
                <a:solidFill>
                  <a:schemeClr val="bg1"/>
                </a:solidFill>
              </a:rPr>
              <a:t>in the method</a:t>
            </a:r>
            <a:endParaRPr lang="en-US" sz="3600" dirty="0">
              <a:solidFill>
                <a:schemeClr val="bg1"/>
              </a:solidFill>
            </a:endParaRPr>
          </a:p>
          <a:p>
            <a:r>
              <a:rPr lang="en-US" sz="3600" dirty="0"/>
              <a:t>Variable argument </a:t>
            </a:r>
            <a:r>
              <a:rPr lang="en-US" sz="3600" b="1" dirty="0">
                <a:solidFill>
                  <a:schemeClr val="bg1"/>
                </a:solidFill>
              </a:rPr>
              <a:t>must</a:t>
            </a:r>
            <a:r>
              <a:rPr lang="en-US" sz="3600" dirty="0"/>
              <a:t> be the </a:t>
            </a:r>
            <a:r>
              <a:rPr lang="en-US" sz="3600" b="1" dirty="0">
                <a:solidFill>
                  <a:schemeClr val="bg1"/>
                </a:solidFill>
              </a:rPr>
              <a:t>last argument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9D0DDD7-67D3-4F67-A85C-0B6A26C7CB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Variable Arguments Rules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07D6E-F5EE-4ABF-9909-05ACD177F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95601"/>
            <a:ext cx="11430000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static void display(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 num, String... values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 {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System.out.println("display method invoked");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 </a:t>
            </a:r>
            <a:endParaRPr lang="bg-BG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3E98C5-E054-45B3-8BAD-10D8C8221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855522"/>
            <a:ext cx="114300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void method(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String... a, int... b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){}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//Compile time error  </a:t>
            </a:r>
          </a:p>
          <a:p>
            <a:pPr fontAlgn="base">
              <a:spcBef>
                <a:spcPts val="1200"/>
              </a:spcBef>
            </a:pPr>
            <a:endParaRPr lang="en-US" sz="1400" b="1" noProof="1">
              <a:latin typeface="Consolas" pitchFamily="49" charset="0"/>
              <a:cs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void method(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int... a, String b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){}   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//Compile time error </a:t>
            </a:r>
            <a:endParaRPr lang="bg-BG" sz="28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A1DD8C71-8A35-464E-A519-4D88B19A1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02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226A595E-D395-4DC6-93D7-391749936C0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class Book, which has:</a:t>
            </a:r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/>
              <a:t>Authors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rgbClr val="FF0000"/>
                </a:solidFill>
              </a:rPr>
              <a:t>only one constructor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for Book</a:t>
            </a:r>
          </a:p>
          <a:p>
            <a:r>
              <a:rPr lang="en-US" dirty="0"/>
              <a:t>There can be </a:t>
            </a:r>
            <a:r>
              <a:rPr lang="en-US" b="1" dirty="0">
                <a:solidFill>
                  <a:srgbClr val="FF0000"/>
                </a:solidFill>
              </a:rPr>
              <a:t>no authors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b="1" dirty="0">
                <a:solidFill>
                  <a:srgbClr val="FF0000"/>
                </a:solidFill>
              </a:rPr>
              <a:t>one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author</a:t>
            </a:r>
            <a:r>
              <a:rPr lang="en-US" dirty="0">
                <a:solidFill>
                  <a:srgbClr val="FF0000"/>
                </a:solidFill>
              </a:rPr>
              <a:t> or </a:t>
            </a:r>
            <a:r>
              <a:rPr lang="en-US" b="1" dirty="0">
                <a:solidFill>
                  <a:srgbClr val="FF0000"/>
                </a:solidFill>
              </a:rPr>
              <a:t>many authors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BABBDE1-7672-4A23-ACB3-EA88718B2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Book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913435-3228-41FB-89D3-E947F747E2F2}"/>
              </a:ext>
            </a:extLst>
          </p:cNvPr>
          <p:cNvGrpSpPr/>
          <p:nvPr/>
        </p:nvGrpSpPr>
        <p:grpSpPr>
          <a:xfrm>
            <a:off x="7093566" y="1439785"/>
            <a:ext cx="4953000" cy="4668748"/>
            <a:chOff x="7770812" y="1876139"/>
            <a:chExt cx="3124200" cy="46687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1C0E11-983A-47BC-BD0A-ED6E4B8477A1}"/>
                </a:ext>
              </a:extLst>
            </p:cNvPr>
            <p:cNvGrpSpPr/>
            <p:nvPr/>
          </p:nvGrpSpPr>
          <p:grpSpPr>
            <a:xfrm>
              <a:off x="7770812" y="1876139"/>
              <a:ext cx="3124200" cy="1909672"/>
              <a:chOff x="5226904" y="1466400"/>
              <a:chExt cx="3124200" cy="1909672"/>
            </a:xfrm>
          </p:grpSpPr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B4EF7835-98AF-4465-A53C-BDB503329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1466400"/>
                <a:ext cx="3124200" cy="56226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latin typeface="Consolas" panose="020B0609020204030204" pitchFamily="49" charset="0"/>
                  </a:rPr>
                  <a:t>Book</a:t>
                </a:r>
                <a:endParaRPr lang="en-US" sz="16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6F901D9D-7310-43F7-B7A0-B615461646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2028661"/>
                <a:ext cx="3124200" cy="13474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latin typeface="Consolas" panose="020B0609020204030204" pitchFamily="49" charset="0"/>
                  </a:rPr>
                  <a:t>-title: String</a:t>
                </a:r>
              </a:p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latin typeface="Consolas" panose="020B0609020204030204" pitchFamily="49" charset="0"/>
                  </a:rPr>
                  <a:t>-year: int</a:t>
                </a:r>
              </a:p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latin typeface="Consolas" panose="020B0609020204030204" pitchFamily="49" charset="0"/>
                  </a:rPr>
                  <a:t>-authors: List&lt;String&gt;</a:t>
                </a:r>
              </a:p>
            </p:txBody>
          </p:sp>
        </p:grp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B368F286-4E6B-4DB8-9606-8D811A650D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3785811"/>
              <a:ext cx="3124200" cy="2759076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anose="020B0609020204030204" pitchFamily="49" charset="0"/>
                </a:rPr>
                <a:t>-setTitle(String)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anose="020B0609020204030204" pitchFamily="49" charset="0"/>
                </a:rPr>
                <a:t>-setAuthors(String…)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anose="020B0609020204030204" pitchFamily="49" charset="0"/>
                </a:rPr>
                <a:t>-setYear(int)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anose="020B0609020204030204" pitchFamily="49" charset="0"/>
                </a:rPr>
                <a:t>+getTitle():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anose="020B0609020204030204" pitchFamily="49" charset="0"/>
                </a:rPr>
                <a:t>+getYear():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noProof="1">
                  <a:latin typeface="Consolas" panose="020B0609020204030204" pitchFamily="49" charset="0"/>
                </a:rPr>
                <a:t>+getAuthors(): List&lt;String&gt;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B28ABFC-AB4E-413A-BA0B-B188BBA74642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614A6D1-236A-40B4-BFE1-4286D3EB86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08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E661738-2AC7-4989-B6CA-8E25701FB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Book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832B14-9C95-4A5A-B2CE-2094EBC85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12" y="1607601"/>
            <a:ext cx="10382665" cy="326243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chemeClr val="accent2"/>
                </a:solidFill>
                <a:latin typeface="Consolas" pitchFamily="49" charset="0"/>
              </a:rPr>
              <a:t>//TODO: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</a:rPr>
              <a:t> Add fields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public Book</a:t>
            </a:r>
            <a:r>
              <a:rPr lang="en-US" sz="2600" b="1" noProof="1">
                <a:latin typeface="Consolas" pitchFamily="49" charset="0"/>
              </a:rPr>
              <a:t>(String title, int year,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String... authors</a:t>
            </a:r>
            <a:r>
              <a:rPr lang="en-US" sz="2600" b="1" noProof="1">
                <a:latin typeface="Consolas" pitchFamily="49" charset="0"/>
              </a:rPr>
              <a:t>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this.setTitle(title);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this.setYear(year);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this.setAuthors(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authors</a:t>
            </a:r>
            <a:r>
              <a:rPr lang="en-US" sz="2600" b="1" noProof="1">
                <a:latin typeface="Consolas" pitchFamily="49" charset="0"/>
              </a:rPr>
              <a:t>);</a:t>
            </a:r>
            <a:endParaRPr lang="en-US" sz="2600" b="1" i="1" noProof="1">
              <a:solidFill>
                <a:schemeClr val="accent2"/>
              </a:solidFill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CBDB0A-D62E-4DFC-A80F-EDE33BDAC2B0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9A4D531-7560-4D90-970F-2BD3CC4729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6" y="3429000"/>
            <a:ext cx="2077919" cy="2077919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79D5F95C-911E-48DB-B64B-6D191034FB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3043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595876B6-A834-4FC7-8830-50439588E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Book (2)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342616-CF84-4BE5-BCCC-6D1C8B3C0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979" y="1607602"/>
            <a:ext cx="11161132" cy="437042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chemeClr val="accent2"/>
                </a:solidFill>
                <a:latin typeface="Consolas" pitchFamily="49" charset="0"/>
              </a:rPr>
              <a:t>//TODO: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</a:rPr>
              <a:t> Add all other getters and setters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private void setAuthors(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String... authors</a:t>
            </a:r>
            <a:r>
              <a:rPr lang="en-US" sz="2600" b="1" noProof="1">
                <a:latin typeface="Consolas" pitchFamily="49" charset="0"/>
              </a:rPr>
              <a:t>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if (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authors.length </a:t>
            </a:r>
            <a:r>
              <a:rPr lang="en-US" sz="2600" b="1" noProof="1">
                <a:latin typeface="Consolas" pitchFamily="49" charset="0"/>
              </a:rPr>
              <a:t>== 0)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this.authors = new ArrayList&lt;String&gt;();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} else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this.authors = new ArrayList&lt;&gt;(Arrays.asList(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authors</a:t>
            </a:r>
            <a:r>
              <a:rPr lang="en-US" sz="2600" b="1" noProof="1">
                <a:latin typeface="Consolas" pitchFamily="49" charset="0"/>
              </a:rPr>
              <a:t>));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A5DA8-36C5-41C4-B4BF-6536EBED3D8E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C15E7E7-FE28-46B0-9BBB-CADA0F8B9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428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BDC366-EAAF-461E-A999-93B217671272}"/>
              </a:ext>
            </a:extLst>
          </p:cNvPr>
          <p:cNvSpPr txBox="1">
            <a:spLocks/>
          </p:cNvSpPr>
          <p:nvPr/>
        </p:nvSpPr>
        <p:spPr>
          <a:xfrm>
            <a:off x="1626764" y="5275400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Iterable&lt;T&gt;</a:t>
            </a:r>
            <a:r>
              <a:rPr lang="en-US" noProof="1">
                <a:cs typeface="Consolas" panose="020B0609020204030204" pitchFamily="49" charset="0"/>
              </a:rPr>
              <a:t> and </a:t>
            </a:r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Iterator&lt;T&gt;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545" y="1378856"/>
            <a:ext cx="2529114" cy="252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1EB78728-4BE0-4E1C-AA33-42D4464FAED1}"/>
              </a:ext>
            </a:extLst>
          </p:cNvPr>
          <p:cNvSpPr txBox="1">
            <a:spLocks noChangeArrowheads="1"/>
          </p:cNvSpPr>
          <p:nvPr/>
        </p:nvSpPr>
        <p:spPr>
          <a:xfrm>
            <a:off x="196786" y="1233645"/>
            <a:ext cx="11804822" cy="557035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>
                <a:schemeClr val="tx1"/>
              </a:buClr>
              <a:defRPr/>
            </a:pPr>
            <a:r>
              <a:rPr lang="en-US" b="1" dirty="0">
                <a:solidFill>
                  <a:schemeClr val="bg1"/>
                </a:solidFill>
              </a:rPr>
              <a:t>Inheritance</a:t>
            </a:r>
            <a:r>
              <a:rPr lang="en-US" dirty="0"/>
              <a:t> leads to </a:t>
            </a:r>
            <a:r>
              <a:rPr lang="en-US" b="1" dirty="0">
                <a:solidFill>
                  <a:schemeClr val="bg1"/>
                </a:solidFill>
              </a:rPr>
              <a:t>hierarchies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classes and/or interfaces </a:t>
            </a:r>
            <a:br>
              <a:rPr lang="bg-BG" dirty="0"/>
            </a:br>
            <a:r>
              <a:rPr lang="en-US" dirty="0"/>
              <a:t>in an application:</a:t>
            </a:r>
            <a:endParaRPr lang="bg-BG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B77DE3B-E531-4472-A58B-DB8EA5FE8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63197" cy="989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anchor="ctr" anchorCtr="0"/>
          <a:lstStyle/>
          <a:p>
            <a:pPr>
              <a:lnSpc>
                <a:spcPts val="4000"/>
              </a:lnSpc>
              <a:defRPr/>
            </a:pPr>
            <a:r>
              <a:rPr lang="en-US" sz="4000" dirty="0"/>
              <a:t>Collections Hierarchy</a:t>
            </a:r>
            <a:endParaRPr lang="bg-BG" sz="4000" dirty="0"/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564FDC06-ED6C-47A2-BC38-E91570CC0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844" y="2791080"/>
            <a:ext cx="2289222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Iterable</a:t>
            </a: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06E62B3F-AE6D-49DD-8C0D-914FC61C4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3828" y="4645017"/>
            <a:ext cx="1801603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Queue</a:t>
            </a:r>
          </a:p>
        </p:txBody>
      </p:sp>
      <p:sp>
        <p:nvSpPr>
          <p:cNvPr id="9" name="Text Box 19">
            <a:extLst>
              <a:ext uri="{FF2B5EF4-FFF2-40B4-BE49-F238E27FC236}">
                <a16:creationId xmlns:a16="http://schemas.microsoft.com/office/drawing/2014/main" id="{30797CB2-3241-4176-BE6C-81B86E76A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843" y="5559418"/>
            <a:ext cx="2336190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SortedSet</a:t>
            </a:r>
          </a:p>
        </p:txBody>
      </p:sp>
      <p:sp>
        <p:nvSpPr>
          <p:cNvPr id="10" name="Text Box 21">
            <a:extLst>
              <a:ext uri="{FF2B5EF4-FFF2-40B4-BE49-F238E27FC236}">
                <a16:creationId xmlns:a16="http://schemas.microsoft.com/office/drawing/2014/main" id="{6D2A6148-FDFE-40BE-8898-D5D9D4EBD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843" y="3730035"/>
            <a:ext cx="2336190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Collection</a:t>
            </a:r>
          </a:p>
        </p:txBody>
      </p:sp>
      <p:sp>
        <p:nvSpPr>
          <p:cNvPr id="11" name="Text Box 18">
            <a:extLst>
              <a:ext uri="{FF2B5EF4-FFF2-40B4-BE49-F238E27FC236}">
                <a16:creationId xmlns:a16="http://schemas.microsoft.com/office/drawing/2014/main" id="{42D54137-9852-42B7-B6AD-7F130B270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1844" y="4645017"/>
            <a:ext cx="2317542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Set</a:t>
            </a:r>
          </a:p>
        </p:txBody>
      </p:sp>
      <p:sp>
        <p:nvSpPr>
          <p:cNvPr id="12" name="Text Box 18">
            <a:extLst>
              <a:ext uri="{FF2B5EF4-FFF2-40B4-BE49-F238E27FC236}">
                <a16:creationId xmlns:a16="http://schemas.microsoft.com/office/drawing/2014/main" id="{B755AE03-64B8-4F1F-AF87-76E3F320C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701" y="4645017"/>
            <a:ext cx="1792576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List</a:t>
            </a:r>
          </a:p>
        </p:txBody>
      </p:sp>
      <p:sp>
        <p:nvSpPr>
          <p:cNvPr id="13" name="Up Arrow 1">
            <a:extLst>
              <a:ext uri="{FF2B5EF4-FFF2-40B4-BE49-F238E27FC236}">
                <a16:creationId xmlns:a16="http://schemas.microsoft.com/office/drawing/2014/main" id="{8418BC2C-CFD0-4B9B-8966-E8B3A67A0D56}"/>
              </a:ext>
            </a:extLst>
          </p:cNvPr>
          <p:cNvSpPr/>
          <p:nvPr/>
        </p:nvSpPr>
        <p:spPr>
          <a:xfrm>
            <a:off x="3860880" y="3239805"/>
            <a:ext cx="305703" cy="473243"/>
          </a:xfrm>
          <a:prstGeom prst="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4" name="Up Arrow 38">
            <a:extLst>
              <a:ext uri="{FF2B5EF4-FFF2-40B4-BE49-F238E27FC236}">
                <a16:creationId xmlns:a16="http://schemas.microsoft.com/office/drawing/2014/main" id="{C338C108-FCEC-4E2D-A2AC-07CB25456118}"/>
              </a:ext>
            </a:extLst>
          </p:cNvPr>
          <p:cNvSpPr/>
          <p:nvPr/>
        </p:nvSpPr>
        <p:spPr>
          <a:xfrm>
            <a:off x="3850663" y="4160632"/>
            <a:ext cx="305703" cy="473243"/>
          </a:xfrm>
          <a:prstGeom prst="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5" name="Text Box 18">
            <a:extLst>
              <a:ext uri="{FF2B5EF4-FFF2-40B4-BE49-F238E27FC236}">
                <a16:creationId xmlns:a16="http://schemas.microsoft.com/office/drawing/2014/main" id="{13B48630-BA28-4F2F-9DE1-19CB365B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2240" y="5559418"/>
            <a:ext cx="1801603" cy="432062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Deque</a:t>
            </a:r>
          </a:p>
        </p:txBody>
      </p:sp>
      <p:sp>
        <p:nvSpPr>
          <p:cNvPr id="16" name="Up Arrow 60">
            <a:extLst>
              <a:ext uri="{FF2B5EF4-FFF2-40B4-BE49-F238E27FC236}">
                <a16:creationId xmlns:a16="http://schemas.microsoft.com/office/drawing/2014/main" id="{C80A8EE9-5A47-4EDB-8B4D-2866D99CBEC8}"/>
              </a:ext>
            </a:extLst>
          </p:cNvPr>
          <p:cNvSpPr/>
          <p:nvPr/>
        </p:nvSpPr>
        <p:spPr>
          <a:xfrm>
            <a:off x="6391777" y="5075068"/>
            <a:ext cx="305703" cy="473243"/>
          </a:xfrm>
          <a:prstGeom prst="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7" name="Bent Arrow 5">
            <a:extLst>
              <a:ext uri="{FF2B5EF4-FFF2-40B4-BE49-F238E27FC236}">
                <a16:creationId xmlns:a16="http://schemas.microsoft.com/office/drawing/2014/main" id="{481CC8B4-5E91-4395-9B23-C49C65C2AB2B}"/>
              </a:ext>
            </a:extLst>
          </p:cNvPr>
          <p:cNvSpPr/>
          <p:nvPr/>
        </p:nvSpPr>
        <p:spPr>
          <a:xfrm>
            <a:off x="1448097" y="3778221"/>
            <a:ext cx="1413746" cy="854243"/>
          </a:xfrm>
          <a:prstGeom prst="bentArrow">
            <a:avLst>
              <a:gd name="adj1" fmla="val 11759"/>
              <a:gd name="adj2" fmla="val 16310"/>
              <a:gd name="adj3" fmla="val 25000"/>
              <a:gd name="adj4" fmla="val 4541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8" name="Bent Arrow 61">
            <a:extLst>
              <a:ext uri="{FF2B5EF4-FFF2-40B4-BE49-F238E27FC236}">
                <a16:creationId xmlns:a16="http://schemas.microsoft.com/office/drawing/2014/main" id="{F05162C1-4F99-458F-9BF6-28E62A88FF32}"/>
              </a:ext>
            </a:extLst>
          </p:cNvPr>
          <p:cNvSpPr/>
          <p:nvPr/>
        </p:nvSpPr>
        <p:spPr>
          <a:xfrm flipH="1">
            <a:off x="5198033" y="3767685"/>
            <a:ext cx="1380932" cy="854243"/>
          </a:xfrm>
          <a:prstGeom prst="bentArrow">
            <a:avLst>
              <a:gd name="adj1" fmla="val 10208"/>
              <a:gd name="adj2" fmla="val 16310"/>
              <a:gd name="adj3" fmla="val 25000"/>
              <a:gd name="adj4" fmla="val 4541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F6D3455D-B71B-46E9-96B9-C68A4BA6F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3224" y="3020102"/>
            <a:ext cx="2754271" cy="521347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Map</a:t>
            </a:r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B162FEF2-75A4-4C32-875C-9D0F193C7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3220" y="4153093"/>
            <a:ext cx="2810780" cy="521347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SortedMap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1F5C642F-B9B1-4F2E-AFF6-532CD106E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3223" y="5257155"/>
            <a:ext cx="2788343" cy="521347"/>
          </a:xfrm>
          <a:prstGeom prst="roundRect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noProof="1"/>
              <a:t>NavigableMap</a:t>
            </a:r>
          </a:p>
        </p:txBody>
      </p:sp>
      <p:sp>
        <p:nvSpPr>
          <p:cNvPr id="22" name="Up Arrow 72">
            <a:extLst>
              <a:ext uri="{FF2B5EF4-FFF2-40B4-BE49-F238E27FC236}">
                <a16:creationId xmlns:a16="http://schemas.microsoft.com/office/drawing/2014/main" id="{FD694A96-9531-4F5B-B36A-781ACED5D567}"/>
              </a:ext>
            </a:extLst>
          </p:cNvPr>
          <p:cNvSpPr/>
          <p:nvPr/>
        </p:nvSpPr>
        <p:spPr>
          <a:xfrm>
            <a:off x="9673491" y="3559283"/>
            <a:ext cx="367806" cy="571038"/>
          </a:xfrm>
          <a:prstGeom prst="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3" name="Up Arrow 68">
            <a:extLst>
              <a:ext uri="{FF2B5EF4-FFF2-40B4-BE49-F238E27FC236}">
                <a16:creationId xmlns:a16="http://schemas.microsoft.com/office/drawing/2014/main" id="{7AA367C9-F5EA-4BA4-9963-B1A31DB9CD9B}"/>
              </a:ext>
            </a:extLst>
          </p:cNvPr>
          <p:cNvSpPr/>
          <p:nvPr/>
        </p:nvSpPr>
        <p:spPr>
          <a:xfrm>
            <a:off x="9655705" y="4675142"/>
            <a:ext cx="367806" cy="571038"/>
          </a:xfrm>
          <a:prstGeom prst="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44" name="Up Arrow 59">
            <a:extLst>
              <a:ext uri="{FF2B5EF4-FFF2-40B4-BE49-F238E27FC236}">
                <a16:creationId xmlns:a16="http://schemas.microsoft.com/office/drawing/2014/main" id="{D839EE18-2C90-4E72-9EC1-9835B2073921}"/>
              </a:ext>
            </a:extLst>
          </p:cNvPr>
          <p:cNvSpPr/>
          <p:nvPr/>
        </p:nvSpPr>
        <p:spPr>
          <a:xfrm>
            <a:off x="3840446" y="5086175"/>
            <a:ext cx="305703" cy="473243"/>
          </a:xfrm>
          <a:prstGeom prst="up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78C84C43-B438-45A8-B936-E43D3E997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65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4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D9DB656A-9F95-4F73-971B-3C72548DD169}"/>
              </a:ext>
            </a:extLst>
          </p:cNvPr>
          <p:cNvSpPr txBox="1">
            <a:spLocks/>
          </p:cNvSpPr>
          <p:nvPr/>
        </p:nvSpPr>
        <p:spPr>
          <a:xfrm>
            <a:off x="2057401" y="1275919"/>
            <a:ext cx="9067801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Root interface of the Java collection classes</a:t>
            </a:r>
          </a:p>
          <a:p>
            <a:r>
              <a:rPr lang="en-US" sz="3400" dirty="0"/>
              <a:t>A class that implements the </a:t>
            </a:r>
            <a:r>
              <a:rPr lang="en-US" sz="34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Iterable&lt;T&gt;</a:t>
            </a:r>
            <a:r>
              <a:rPr lang="en-US" sz="3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3400" dirty="0"/>
              <a:t>can be used with the new </a:t>
            </a:r>
            <a:r>
              <a:rPr lang="en-US" sz="3400" b="1" dirty="0">
                <a:solidFill>
                  <a:srgbClr val="FF0000"/>
                </a:solidFill>
              </a:rPr>
              <a:t>for loop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FDB58F4-51B2-4CD6-ABB1-F560AD375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1" y="40341"/>
            <a:ext cx="8229600" cy="111078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Iterable&lt;T&gt;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ABBF60-DC57-494B-A325-96DFE827A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2307" y="3605301"/>
            <a:ext cx="5755234" cy="227754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List list = new ArrayList();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for(Object o : list)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// do something o;  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7FD1D34-6C41-4B44-A20F-32EB33F2347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4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DDD3252A-E584-4EAF-955F-ACF9496207F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Abstract methods</a:t>
            </a:r>
          </a:p>
          <a:p>
            <a:pPr lvl="1">
              <a:buClr>
                <a:schemeClr val="tx1"/>
              </a:buClr>
            </a:pP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iterator()</a:t>
            </a:r>
          </a:p>
          <a:p>
            <a:pPr lvl="1"/>
            <a:endParaRPr lang="en-GB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GB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lvl="1"/>
            <a:endParaRPr lang="en-GB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dirty="0"/>
              <a:t>Default methods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</a:rPr>
              <a:t>forEach</a:t>
            </a:r>
            <a:r>
              <a:rPr lang="en-US" b="1" noProof="1">
                <a:latin typeface="Consolas" panose="020B0609020204030204" pitchFamily="49" charset="0"/>
              </a:rPr>
              <a:t>(Consumer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&lt;? super T</a:t>
            </a:r>
            <a:r>
              <a:rPr lang="en-US" b="1" dirty="0">
                <a:latin typeface="Consolas" panose="020B0609020204030204" pitchFamily="49" charset="0"/>
              </a:rPr>
              <a:t>&gt; action)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</a:rPr>
              <a:t>spliterator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3400" dirty="0"/>
              <a:t>- used for parallel programming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F5E6816-C4DF-40F5-8619-0BC5A0E5B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Iterable&lt;T&gt; </a:t>
            </a:r>
            <a:r>
              <a:rPr lang="en-US" dirty="0"/>
              <a:t>Methods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505C8E-519E-4292-A0B3-B335BFA33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5417" y="2574000"/>
            <a:ext cx="6657989" cy="16927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interface Iterable&lt;T&gt; {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Iterator&lt;T&gt;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iterator();    </a:t>
            </a:r>
          </a:p>
          <a:p>
            <a:pPr fontAlgn="base">
              <a:spcBef>
                <a:spcPts val="1200"/>
              </a:spcBef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  <a:endParaRPr lang="bg-BG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29670F3-45AF-448A-979C-CB8E9E929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654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Matching Brackets (2)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95290" y="1246283"/>
            <a:ext cx="10840496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for (int i = 0; i &lt; expression.length(); i++)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  char ch = expression.charAt(i);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  if (ch == '(')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stack.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push(i)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else if (ch == ')')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    int startIndex = stack.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pop()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    String contents = </a:t>
            </a:r>
            <a:br>
              <a:rPr lang="en-US" sz="3200" b="1" noProof="1">
                <a:latin typeface="Consolas" pitchFamily="49" charset="0"/>
                <a:cs typeface="Consolas" pitchFamily="49" charset="0"/>
              </a:rPr>
            </a:br>
            <a:r>
              <a:rPr lang="en-US" sz="3200" b="1" noProof="1">
                <a:latin typeface="Consolas" pitchFamily="49" charset="0"/>
                <a:cs typeface="Consolas" pitchFamily="49" charset="0"/>
              </a:rPr>
              <a:t>	expression.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substring</a:t>
            </a:r>
            <a:r>
              <a:rPr lang="en-US" sz="3200" b="1" noProof="1">
                <a:latin typeface="Consolas" pitchFamily="49" charset="0"/>
                <a:cs typeface="Consolas" pitchFamily="49" charset="0"/>
              </a:rPr>
              <a:t>(startIndex, i + 1);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    System.out.println(contents);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CE411-E6D0-4881-AD75-175FCBAE4CCD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32EE3B6-2733-4680-B1FB-61A192ADDB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55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46FDB0A5-B980-4E77-B71D-D332DE980ED1}"/>
              </a:ext>
            </a:extLst>
          </p:cNvPr>
          <p:cNvSpPr txBox="1">
            <a:spLocks/>
          </p:cNvSpPr>
          <p:nvPr/>
        </p:nvSpPr>
        <p:spPr>
          <a:xfrm>
            <a:off x="1933891" y="1134648"/>
            <a:ext cx="10164898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Enables you to cycle through a collection</a:t>
            </a:r>
          </a:p>
          <a:p>
            <a:r>
              <a:rPr lang="en-US" dirty="0"/>
              <a:t>Nested class for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+mj-cs"/>
              </a:rPr>
              <a:t>Iterator&lt;T&gt; </a:t>
            </a:r>
          </a:p>
          <a:p>
            <a:endParaRPr lang="en-US" dirty="0"/>
          </a:p>
          <a:p>
            <a:endParaRPr lang="en-US" dirty="0"/>
          </a:p>
          <a:p>
            <a:endParaRPr lang="en-US" sz="1400" dirty="0"/>
          </a:p>
          <a:p>
            <a:r>
              <a:rPr lang="en-US" dirty="0"/>
              <a:t>Don't implement both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+mj-cs"/>
              </a:rPr>
              <a:t>Iterable&lt;T&gt; </a:t>
            </a:r>
            <a:r>
              <a:rPr lang="en-US" dirty="0"/>
              <a:t>and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+mj-cs"/>
              </a:rPr>
              <a:t>Iterator&lt;T&gt;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24978B8-5A93-4E7D-9E19-E69FA36F25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40341"/>
            <a:ext cx="5257800" cy="111078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Iterator&lt;T&gt;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BB6DD4-FB7B-4D5F-BF7B-8C90FB636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416" y="2762792"/>
            <a:ext cx="8448488" cy="13862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100" b="1" noProof="1">
                <a:latin typeface="Consolas" pitchFamily="49" charset="0"/>
              </a:rPr>
              <a:t>public class Library&lt;T&gt; implements </a:t>
            </a:r>
            <a:r>
              <a:rPr lang="en-US" sz="2100" b="1" noProof="1">
                <a:latin typeface="+mj-lt"/>
                <a:ea typeface="+mj-ea"/>
                <a:cs typeface="+mj-cs"/>
              </a:rPr>
              <a:t>Iterable&lt;T&gt; </a:t>
            </a:r>
            <a:r>
              <a:rPr lang="en-US" sz="2100" b="1" noProof="1"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100" b="1" noProof="1">
                <a:latin typeface="Consolas" pitchFamily="49" charset="0"/>
              </a:rPr>
              <a:t>  private final class LibIterator implements </a:t>
            </a:r>
            <a:r>
              <a:rPr lang="en-US" sz="2100" b="1" noProof="1">
                <a:latin typeface="+mj-lt"/>
                <a:ea typeface="+mj-ea"/>
                <a:cs typeface="+mj-cs"/>
              </a:rPr>
              <a:t>Iterator&lt;T&gt; </a:t>
            </a:r>
            <a:r>
              <a:rPr lang="en-US" sz="2100" b="1" noProof="1">
                <a:latin typeface="Consolas" pitchFamily="49" charset="0"/>
              </a:rPr>
              <a:t>{}</a:t>
            </a:r>
          </a:p>
          <a:p>
            <a:pPr fontAlgn="base">
              <a:spcBef>
                <a:spcPts val="1200"/>
              </a:spcBef>
            </a:pPr>
            <a:r>
              <a:rPr lang="en-US" sz="2100" b="1" noProof="1">
                <a:latin typeface="Consolas" pitchFamily="49" charset="0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163BC2-F1A7-49D7-BE8E-299761E86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416" y="5624142"/>
            <a:ext cx="8276406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100" b="1" noProof="1">
                <a:latin typeface="Consolas" pitchFamily="49" charset="0"/>
              </a:rPr>
              <a:t>class MyClass implements Iterable&lt;T&gt;, Iterator&lt;T&gt; {}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FE1CD4A-1584-4983-AFD7-68F95617A84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019" y="2934000"/>
            <a:ext cx="963781" cy="963781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2E1BEFAF-1ECB-45AC-8E71-BAE904A310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055" y="5365134"/>
            <a:ext cx="821260" cy="821260"/>
          </a:xfrm>
          <a:prstGeom prst="rect">
            <a:avLst/>
          </a:prstGeom>
        </p:spPr>
      </p:pic>
      <p:sp>
        <p:nvSpPr>
          <p:cNvPr id="10" name="Slide Number">
            <a:extLst>
              <a:ext uri="{FF2B5EF4-FFF2-40B4-BE49-F238E27FC236}">
                <a16:creationId xmlns:a16="http://schemas.microsoft.com/office/drawing/2014/main" id="{F42D1F12-F4CB-4C61-A3C9-C33BA7BCA365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3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6946912B-6730-4C1F-8A25-A2A423D41598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class Library, which implements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+mj-cs"/>
              </a:rPr>
              <a:t>Iterable&lt;Book&gt;</a:t>
            </a:r>
          </a:p>
          <a:p>
            <a:r>
              <a:rPr lang="en-US" dirty="0"/>
              <a:t>Create nested class LibIterator, which implements 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ea typeface="+mj-ea"/>
                <a:cs typeface="+mj-cs"/>
              </a:rPr>
              <a:t>Iterator&lt;Book&gt;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BEF7076-AAB0-44FD-AC25-7477B4EC53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Library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F19FE4-E074-4458-B503-E4D7B3C0DBD5}"/>
              </a:ext>
            </a:extLst>
          </p:cNvPr>
          <p:cNvGrpSpPr/>
          <p:nvPr/>
        </p:nvGrpSpPr>
        <p:grpSpPr>
          <a:xfrm>
            <a:off x="7581000" y="3139612"/>
            <a:ext cx="4018284" cy="2868105"/>
            <a:chOff x="7770812" y="1876139"/>
            <a:chExt cx="3124200" cy="286810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5D474B-A772-49DF-934A-2F7EF3AEABE0}"/>
                </a:ext>
              </a:extLst>
            </p:cNvPr>
            <p:cNvGrpSpPr/>
            <p:nvPr/>
          </p:nvGrpSpPr>
          <p:grpSpPr>
            <a:xfrm>
              <a:off x="7770812" y="1876139"/>
              <a:ext cx="3124200" cy="1528673"/>
              <a:chOff x="5226904" y="1466400"/>
              <a:chExt cx="3124200" cy="1528673"/>
            </a:xfrm>
          </p:grpSpPr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86C8D419-C7C8-430D-A9E6-2FB0D5161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1466400"/>
                <a:ext cx="3124200" cy="919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&lt;&lt;Iterator&lt;Book&gt;&gt;&gt;</a:t>
                </a:r>
              </a:p>
              <a:p>
                <a:pPr algn="ctr"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LibIterator</a:t>
                </a:r>
                <a:endParaRPr lang="en-US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0B740603-13DD-4E50-BFD0-483D834C43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2396471"/>
                <a:ext cx="3124200" cy="5986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-counter: int</a:t>
                </a:r>
              </a:p>
            </p:txBody>
          </p:sp>
        </p:grp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1C8FFAC3-12F3-4108-9F65-4628E3685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3404812"/>
              <a:ext cx="3124200" cy="133943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+hasNext(): Boolean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+next(): Book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8B9463-0B07-4E85-A95F-006C02488992}"/>
              </a:ext>
            </a:extLst>
          </p:cNvPr>
          <p:cNvGrpSpPr/>
          <p:nvPr/>
        </p:nvGrpSpPr>
        <p:grpSpPr>
          <a:xfrm>
            <a:off x="667788" y="3643594"/>
            <a:ext cx="5825417" cy="2138272"/>
            <a:chOff x="7770812" y="1876139"/>
            <a:chExt cx="3124200" cy="21382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1E5198E-B457-4BEA-BFAC-D2BED2C8C0BF}"/>
                </a:ext>
              </a:extLst>
            </p:cNvPr>
            <p:cNvGrpSpPr/>
            <p:nvPr/>
          </p:nvGrpSpPr>
          <p:grpSpPr>
            <a:xfrm>
              <a:off x="7770812" y="1876139"/>
              <a:ext cx="3124200" cy="1528673"/>
              <a:chOff x="5226904" y="1466400"/>
              <a:chExt cx="3124200" cy="1528673"/>
            </a:xfrm>
          </p:grpSpPr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A75F5A15-156D-4E4C-81E0-131BCF4F1A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1466400"/>
                <a:ext cx="3124200" cy="9190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algn="ctr"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&lt;&lt;Iterable&lt;Book&gt;&gt;&gt;</a:t>
                </a:r>
              </a:p>
              <a:p>
                <a:pPr algn="ctr"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Library</a:t>
                </a:r>
                <a:endParaRPr lang="en-US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6" name="Rectangle 4">
                <a:extLst>
                  <a:ext uri="{FF2B5EF4-FFF2-40B4-BE49-F238E27FC236}">
                    <a16:creationId xmlns:a16="http://schemas.microsoft.com/office/drawing/2014/main" id="{BC59B10E-34A6-404F-92F4-DF3B0DBBE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2396471"/>
                <a:ext cx="3124200" cy="5986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800" b="1" noProof="1">
                    <a:latin typeface="Consolas" panose="020B0609020204030204" pitchFamily="49" charset="0"/>
                  </a:rPr>
                  <a:t>-books: Book[]</a:t>
                </a:r>
              </a:p>
            </p:txBody>
          </p:sp>
        </p:grpSp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B64C971C-30DE-4CDB-90FD-DC2F3E4A9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3404812"/>
              <a:ext cx="3124200" cy="60959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+iterator(): Iterator&lt;Book&gt;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CCC0B6E-9FCA-40FB-B4E4-4A81541260D7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83E8C23D-0650-459B-B37A-1A9E5E96A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204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53C6DED-7EBE-46F5-B6C2-5B9528034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Library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324360-1CC1-41A5-9B6C-567F8E90D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31" y="1303036"/>
            <a:ext cx="9746267" cy="486287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public class Library&lt;Book&gt;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implements Iterable&lt;Book&gt; </a:t>
            </a:r>
            <a:r>
              <a:rPr lang="en-US" sz="2400" b="1" noProof="1"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private Book[] books;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public Library(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Book... </a:t>
            </a:r>
            <a:r>
              <a:rPr lang="en-US" sz="2400" b="1" noProof="1">
                <a:latin typeface="Consolas" pitchFamily="49" charset="0"/>
              </a:rPr>
              <a:t>books) {</a:t>
            </a:r>
          </a:p>
          <a:p>
            <a:pPr fontAlgn="base">
              <a:spcBef>
                <a:spcPts val="600"/>
              </a:spcBef>
            </a:pPr>
            <a:r>
              <a:rPr lang="en-US" sz="2400" b="1" noProof="1">
                <a:latin typeface="Consolas" pitchFamily="49" charset="0"/>
              </a:rPr>
              <a:t>    this.books = books;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}  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public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Iterator&lt;Book&gt; </a:t>
            </a:r>
            <a:r>
              <a:rPr lang="en-US" sz="2400" b="1" noProof="1">
                <a:latin typeface="Consolas" pitchFamily="49" charset="0"/>
              </a:rPr>
              <a:t>iterator() {</a:t>
            </a:r>
          </a:p>
          <a:p>
            <a:pPr fontAlgn="base">
              <a:spcBef>
                <a:spcPts val="600"/>
              </a:spcBef>
            </a:pPr>
            <a:r>
              <a:rPr lang="en-US" sz="2400" b="1" noProof="1">
                <a:latin typeface="Consolas" pitchFamily="49" charset="0"/>
              </a:rPr>
              <a:t>    return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new LibIterator()</a:t>
            </a:r>
            <a:r>
              <a:rPr lang="en-US" sz="2400" b="1" noProof="1">
                <a:latin typeface="Consolas" pitchFamily="49" charset="0"/>
              </a:rPr>
              <a:t>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</a:rPr>
              <a:t>  </a:t>
            </a:r>
            <a:r>
              <a:rPr lang="bg-BG" sz="2400" b="1" i="1" noProof="1">
                <a:solidFill>
                  <a:schemeClr val="accent2"/>
                </a:solidFill>
                <a:latin typeface="Consolas" pitchFamily="49" charset="0"/>
              </a:rPr>
              <a:t>//</a:t>
            </a:r>
            <a:r>
              <a:rPr lang="en-US" sz="2400" b="1" noProof="1">
                <a:solidFill>
                  <a:schemeClr val="accent2"/>
                </a:solidFill>
                <a:latin typeface="Consolas" pitchFamily="49" charset="0"/>
              </a:rPr>
              <a:t>TODO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</a:rPr>
              <a:t>: Add nested iterator, look for it on next slide</a:t>
            </a:r>
            <a:endParaRPr lang="en-US" sz="2400" b="1" noProof="1">
              <a:latin typeface="Consolas" pitchFamily="49" charset="0"/>
            </a:endParaRPr>
          </a:p>
          <a:p>
            <a:pPr fontAlgn="base"/>
            <a:r>
              <a:rPr lang="en-US" sz="2400" b="1" noProof="1">
                <a:latin typeface="Consolas" pitchFamily="49" charset="0"/>
              </a:rPr>
              <a:t>}</a:t>
            </a:r>
            <a:endParaRPr lang="en-US" sz="2400" b="1" i="1" noProof="1">
              <a:solidFill>
                <a:schemeClr val="accent2"/>
              </a:solidFill>
              <a:latin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D475D5-4A73-47AF-8C31-EB32F7A13CDE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0DEEA707-A7E3-43B4-A699-B3C2B0A77D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529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E9FD91C-9DE7-45F6-A8C5-DF47546D7F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Library (2)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C4FF4B-3DF9-4AD5-AFAB-0828BA274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283" y="1618779"/>
            <a:ext cx="10339260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private final class LibIterator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implements Iterator&lt;Book&gt; </a:t>
            </a:r>
            <a:r>
              <a:rPr lang="en-US" sz="2400" b="1" noProof="1"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private int counter = 0;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public boolean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hasNext() </a:t>
            </a:r>
            <a:r>
              <a:rPr lang="en-US" sz="2400" b="1" noProof="1"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  if(this.counter &lt; books.length) { return true; }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  return false;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public Book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next() </a:t>
            </a:r>
            <a:r>
              <a:rPr lang="en-US" sz="2400" b="1" noProof="1">
                <a:latin typeface="Consolas" pitchFamily="49" charset="0"/>
              </a:rPr>
              <a:t>{ return books[counter++]; }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4A20-C99E-4489-BFB6-7354546F26A0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D123009-803C-4E25-BC6C-4D7CD2CD2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29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D48B5F-0A7C-421C-B6CC-73390077D80A}"/>
              </a:ext>
            </a:extLst>
          </p:cNvPr>
          <p:cNvSpPr txBox="1">
            <a:spLocks/>
          </p:cNvSpPr>
          <p:nvPr/>
        </p:nvSpPr>
        <p:spPr>
          <a:xfrm>
            <a:off x="831986" y="5302397"/>
            <a:ext cx="10528027" cy="848138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noProof="1">
                <a:latin typeface="Consolas" panose="020B0609020204030204" pitchFamily="49" charset="0"/>
                <a:cs typeface="Consolas" panose="020B0609020204030204" pitchFamily="49" charset="0"/>
              </a:rPr>
              <a:t>Comparable&lt;T&gt;</a:t>
            </a:r>
            <a:r>
              <a:rPr lang="en-US" sz="4400" noProof="1">
                <a:cs typeface="Consolas" panose="020B0609020204030204" pitchFamily="49" charset="0"/>
              </a:rPr>
              <a:t> and </a:t>
            </a:r>
            <a:r>
              <a:rPr lang="en-US" sz="4400" noProof="1">
                <a:latin typeface="Consolas" panose="020B0609020204030204" pitchFamily="49" charset="0"/>
                <a:cs typeface="Consolas" panose="020B0609020204030204" pitchFamily="49" charset="0"/>
              </a:rPr>
              <a:t>Comparator&lt;T&gt;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DD03B9D-CC75-4575-9BA3-EEDCDC354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09" y="1555603"/>
            <a:ext cx="2157982" cy="21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3AC560-C6D8-48AC-B2C7-F70AAB8D19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Comparator provides a way for you to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sz="3600" b="1" dirty="0">
                <a:solidFill>
                  <a:srgbClr val="FF0000"/>
                </a:solidFill>
              </a:rPr>
              <a:t>provide custom comparison logic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for  types that you have no control over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Multiple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sorting sequence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Doesn’t affect </a:t>
            </a:r>
            <a:r>
              <a:rPr lang="en-US" sz="3400" dirty="0"/>
              <a:t>the original class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  <a:latin typeface="Consolas" panose="020B0609020204030204" pitchFamily="49" charset="0"/>
              </a:rPr>
              <a:t>compare()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method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852515C-9C83-4C22-97CE-797B89757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Comparator&lt;E&gt;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0FFC2C4-C252-4C1F-8555-688809537FB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23B6DBC-30EC-49D0-9FF9-07695FC07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Comparable allows you to specify how objects 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that you are implementing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get compared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Single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sorting sequence</a:t>
            </a:r>
          </a:p>
          <a:p>
            <a:pPr lvl="1">
              <a:buClr>
                <a:schemeClr val="tx1"/>
              </a:buClr>
            </a:pPr>
            <a:r>
              <a:rPr lang="en-US" sz="3400" b="1" dirty="0">
                <a:solidFill>
                  <a:srgbClr val="FF0000"/>
                </a:solidFill>
              </a:rPr>
              <a:t>Affects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/>
              <a:t>the original class</a:t>
            </a:r>
          </a:p>
          <a:p>
            <a:pPr lvl="1">
              <a:buClr>
                <a:schemeClr val="tx1"/>
              </a:buClr>
            </a:pPr>
            <a:r>
              <a:rPr lang="en-US" sz="3400" b="1" noProof="1">
                <a:solidFill>
                  <a:srgbClr val="FF0000"/>
                </a:solidFill>
                <a:latin typeface="Consolas" panose="020B0609020204030204" pitchFamily="49" charset="0"/>
              </a:rPr>
              <a:t>compareTo</a:t>
            </a:r>
            <a:r>
              <a:rPr lang="en-US" sz="3400" b="1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sz="3400" b="1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method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80F26C0-25F0-4DE8-9015-2EB46F30B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Comparable&lt;E&gt;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2B17820-A9A6-4513-8036-D1943D1E512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241C9726-F461-4BDC-AC6A-4AF06D7CFB16}"/>
              </a:ext>
            </a:extLst>
          </p:cNvPr>
          <p:cNvSpPr txBox="1">
            <a:spLocks/>
          </p:cNvSpPr>
          <p:nvPr/>
        </p:nvSpPr>
        <p:spPr>
          <a:xfrm>
            <a:off x="192001" y="1177626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you to specify how objects that </a:t>
            </a:r>
            <a:r>
              <a:rPr lang="en-US" b="1" dirty="0">
                <a:solidFill>
                  <a:schemeClr val="bg1"/>
                </a:solidFill>
              </a:rPr>
              <a:t>you are implementing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get compared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31D970D-5A95-418F-A01B-5E7000F0E8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Comparable&lt;E&gt;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3BF07A-05D4-4EC2-B758-4DB98AF46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26" y="2503284"/>
            <a:ext cx="10467771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class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Student</a:t>
            </a:r>
            <a:r>
              <a:rPr lang="en-US" sz="2400" b="1" noProof="1">
                <a:latin typeface="Consolas" pitchFamily="49" charset="0"/>
              </a:rPr>
              <a:t> implements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Comparable&lt;Student&gt; </a:t>
            </a:r>
            <a:r>
              <a:rPr lang="en-US" sz="2400" b="1" noProof="1">
                <a:latin typeface="Consolas" pitchFamily="49" charset="0"/>
              </a:rPr>
              <a:t>{   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private String name;  private int age;  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public int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compareTo</a:t>
            </a:r>
            <a:r>
              <a:rPr lang="en-US" sz="2400" b="1" noProof="1">
                <a:latin typeface="Consolas" pitchFamily="49" charset="0"/>
              </a:rPr>
              <a:t>(Student st) {  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  if (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this.age == st.age</a:t>
            </a:r>
            <a:r>
              <a:rPr lang="en-US" sz="2400" b="1" noProof="1">
                <a:latin typeface="Consolas" pitchFamily="49" charset="0"/>
              </a:rPr>
              <a:t>) { return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0</a:t>
            </a:r>
            <a:r>
              <a:rPr lang="en-US" sz="2400" b="1" noProof="1">
                <a:latin typeface="Consolas" pitchFamily="49" charset="0"/>
              </a:rPr>
              <a:t>; } 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  else if (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this.age &gt; st.age</a:t>
            </a:r>
            <a:r>
              <a:rPr lang="en-US" sz="2400" b="1" noProof="1">
                <a:latin typeface="Consolas" pitchFamily="49" charset="0"/>
              </a:rPr>
              <a:t>) { return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1</a:t>
            </a:r>
            <a:r>
              <a:rPr lang="en-US" sz="2400" b="1" noProof="1">
                <a:latin typeface="Consolas" pitchFamily="49" charset="0"/>
              </a:rPr>
              <a:t>; } 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  else if (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this.age &lt; st.age</a:t>
            </a:r>
            <a:r>
              <a:rPr lang="en-US" sz="2400" b="1" noProof="1">
                <a:latin typeface="Consolas" pitchFamily="49" charset="0"/>
              </a:rPr>
              <a:t>) { return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-1</a:t>
            </a:r>
            <a:r>
              <a:rPr lang="en-US" sz="2400" b="1" noProof="1">
                <a:latin typeface="Consolas" pitchFamily="49" charset="0"/>
              </a:rPr>
              <a:t>; }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AutoShape 20">
            <a:extLst>
              <a:ext uri="{FF2B5EF4-FFF2-40B4-BE49-F238E27FC236}">
                <a16:creationId xmlns:a16="http://schemas.microsoft.com/office/drawing/2014/main" id="{FA88B00A-EE51-4B21-9933-72F9BFAF0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222" y="2959571"/>
            <a:ext cx="2951853" cy="919401"/>
          </a:xfrm>
          <a:prstGeom prst="wedgeRoundRectCallout">
            <a:avLst>
              <a:gd name="adj1" fmla="val -55657"/>
              <a:gd name="adj2" fmla="val -49745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Provide data type of compared object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D93DCEF8-B0FD-46B4-A15D-EFF90F2D5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186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F90BA5C5-ADD6-4488-84DF-2B46F6B0F222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you to provide </a:t>
            </a:r>
            <a:r>
              <a:rPr lang="en-US" b="1" dirty="0">
                <a:solidFill>
                  <a:srgbClr val="FF0000"/>
                </a:solidFill>
              </a:rPr>
              <a:t>custom comparison logic: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52F1AE8-98D4-47B6-9053-42E367F2B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Comparator&lt;E&gt;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0FDD1-E77B-46A5-AB8E-FB7C8EE26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2034000"/>
            <a:ext cx="7812088" cy="41242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class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Dog</a:t>
            </a:r>
            <a:r>
              <a:rPr lang="en-US" sz="2400" b="1" noProof="1">
                <a:latin typeface="Consolas" pitchFamily="49" charset="0"/>
              </a:rPr>
              <a:t> implements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Comparator&lt;Dog&gt;{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private String name;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private int age;</a:t>
            </a:r>
          </a:p>
          <a:p>
            <a:pPr fontAlgn="base">
              <a:spcBef>
                <a:spcPts val="1200"/>
              </a:spcBef>
            </a:pPr>
            <a:endParaRPr lang="en-US" sz="2400" b="1" noProof="1"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public int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</a:rPr>
              <a:t>compare(Dog d, Dog d1) </a:t>
            </a:r>
            <a:r>
              <a:rPr lang="en-US" sz="2400" b="1" noProof="1"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    return d.age - d1.age;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24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9FA8EB7-CC8E-4E4D-9F8D-4E4F75BCE8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3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D74A0E73-52CA-494A-8D32-123475C10ED8}"/>
              </a:ext>
            </a:extLst>
          </p:cNvPr>
          <p:cNvSpPr txBox="1">
            <a:spLocks/>
          </p:cNvSpPr>
          <p:nvPr/>
        </p:nvSpPr>
        <p:spPr>
          <a:xfrm>
            <a:off x="142258" y="1151122"/>
            <a:ext cx="11854565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/>
              <a:t>Expand Book by implementing</a:t>
            </a:r>
          </a:p>
          <a:p>
            <a:pPr marL="0" indent="0">
              <a:buNone/>
            </a:pPr>
            <a:r>
              <a:rPr lang="en-US" sz="3400" dirty="0"/>
              <a:t> </a:t>
            </a:r>
            <a:r>
              <a:rPr lang="en-US" sz="3400" b="1" dirty="0">
                <a:solidFill>
                  <a:srgbClr val="FF0000"/>
                </a:solidFill>
                <a:latin typeface="Consolas" panose="020B0609020204030204" pitchFamily="49" charset="0"/>
              </a:rPr>
              <a:t>Comparable&lt;Book&gt;</a:t>
            </a:r>
          </a:p>
          <a:p>
            <a:r>
              <a:rPr lang="en-US" sz="3400" dirty="0"/>
              <a:t>Book has to be </a:t>
            </a:r>
            <a:r>
              <a:rPr lang="en-US" sz="3400" b="1" dirty="0">
                <a:solidFill>
                  <a:srgbClr val="FF0000"/>
                </a:solidFill>
              </a:rPr>
              <a:t>compared by title</a:t>
            </a:r>
          </a:p>
          <a:p>
            <a:pPr lvl="1"/>
            <a:r>
              <a:rPr lang="en-US" sz="3200" dirty="0"/>
              <a:t>When title is equal, </a:t>
            </a:r>
            <a:r>
              <a:rPr lang="en-US" sz="3200" b="1" dirty="0">
                <a:solidFill>
                  <a:schemeClr val="bg1"/>
                </a:solidFill>
              </a:rPr>
              <a:t>compare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/>
              <a:t>them by </a:t>
            </a:r>
            <a:r>
              <a:rPr lang="en-US" sz="3200" b="1" dirty="0">
                <a:solidFill>
                  <a:srgbClr val="FF0000"/>
                </a:solidFill>
              </a:rPr>
              <a:t>year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68541D2-F7DE-4A80-B950-E807A4046B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Comparable Book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88DE1D-D1F7-4E79-9AC7-D920CBC92E99}"/>
              </a:ext>
            </a:extLst>
          </p:cNvPr>
          <p:cNvGrpSpPr/>
          <p:nvPr/>
        </p:nvGrpSpPr>
        <p:grpSpPr>
          <a:xfrm>
            <a:off x="7306989" y="1351718"/>
            <a:ext cx="4621985" cy="4893169"/>
            <a:chOff x="7770812" y="1828771"/>
            <a:chExt cx="3124201" cy="485995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1EF496E-DA29-4589-AC6D-EBC586593C23}"/>
                </a:ext>
              </a:extLst>
            </p:cNvPr>
            <p:cNvGrpSpPr/>
            <p:nvPr/>
          </p:nvGrpSpPr>
          <p:grpSpPr>
            <a:xfrm>
              <a:off x="7770812" y="1828771"/>
              <a:ext cx="3124201" cy="1941710"/>
              <a:chOff x="5226904" y="1419032"/>
              <a:chExt cx="3124201" cy="1941710"/>
            </a:xfrm>
          </p:grpSpPr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2A7E85D6-123F-46B5-8E36-CBA66A986C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5" y="1419032"/>
                <a:ext cx="3124200" cy="5752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spAutoFit/>
              </a:bodyPr>
              <a:lstStyle/>
              <a:p>
                <a:pPr algn="ctr"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200" b="1" noProof="1">
                    <a:latin typeface="Consolas" panose="020B0609020204030204" pitchFamily="49" charset="0"/>
                  </a:rPr>
                  <a:t>&lt;&lt;Comparable&lt;Book&gt;&gt;&gt; Book</a:t>
                </a:r>
                <a:endParaRPr lang="en-US" sz="2200" b="1" noProof="1">
                  <a:solidFill>
                    <a:schemeClr val="tx2">
                      <a:lumMod val="75000"/>
                    </a:schemeClr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1" name="Rectangle 4">
                <a:extLst>
                  <a:ext uri="{FF2B5EF4-FFF2-40B4-BE49-F238E27FC236}">
                    <a16:creationId xmlns:a16="http://schemas.microsoft.com/office/drawing/2014/main" id="{FE2935AB-D654-4905-92D7-D15972BB2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26904" y="2013331"/>
                <a:ext cx="3124200" cy="134741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25400">
                <a:solidFill>
                  <a:schemeClr val="accent5">
                    <a:lumMod val="20000"/>
                    <a:lumOff val="80000"/>
                  </a:schemeClr>
                </a:solidFill>
              </a:ln>
            </p:spPr>
            <p:txBody>
              <a:bodyPr wrap="square" lIns="108000" tIns="108000" rIns="108000" bIns="108000">
                <a:noAutofit/>
              </a:bodyPr>
              <a:lstStyle/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latin typeface="Consolas" panose="020B0609020204030204" pitchFamily="49" charset="0"/>
                  </a:rPr>
                  <a:t>-title: String</a:t>
                </a:r>
              </a:p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latin typeface="Consolas" panose="020B0609020204030204" pitchFamily="49" charset="0"/>
                  </a:rPr>
                  <a:t>-year: int</a:t>
                </a:r>
              </a:p>
              <a:p>
                <a:pPr eaLnBrk="0" hangingPunct="0">
                  <a:lnSpc>
                    <a:spcPts val="3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b="1" noProof="1">
                    <a:latin typeface="Consolas" panose="020B0609020204030204" pitchFamily="49" charset="0"/>
                  </a:rPr>
                  <a:t>-authors: List&lt;String&gt;</a:t>
                </a:r>
              </a:p>
            </p:txBody>
          </p:sp>
        </p:grp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CF38C666-C324-4B63-BBFC-47A540C7A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3785811"/>
              <a:ext cx="3124200" cy="290291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-setTitle(String)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-setYear(String)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-setAuthors(String…)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+getTitle(): String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+getYear(): int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+getAuthors(): +List&lt;String&gt;</a:t>
              </a:r>
            </a:p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b="1" noProof="1">
                  <a:latin typeface="Consolas" panose="020B0609020204030204" pitchFamily="49" charset="0"/>
                </a:rPr>
                <a:t>+compareTo(Book): int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B61F43E-108F-49B5-8078-363F999DD462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790BD4-29CB-4E61-B77B-302F09295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94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77" y="1381885"/>
            <a:ext cx="2741612" cy="2138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48C735-88C3-480B-8CE5-C13452C9399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120806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8F8A5A2-A2A7-4529-BC4B-20C96754B6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Comparable Book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2C196-ACE2-4D97-96CB-28C09F37E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69" y="1410510"/>
            <a:ext cx="11127850" cy="492442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public int compareTo(Book book)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if (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this</a:t>
            </a:r>
            <a:r>
              <a:rPr lang="en-US" sz="2600" b="1" noProof="1">
                <a:latin typeface="Consolas" pitchFamily="49" charset="0"/>
              </a:rPr>
              <a:t>.getTitle()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.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compareTo</a:t>
            </a:r>
            <a:r>
              <a:rPr lang="en-US" sz="2600" b="1" noProof="1">
                <a:latin typeface="Consolas" pitchFamily="49" charset="0"/>
              </a:rPr>
              <a:t>(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book</a:t>
            </a:r>
            <a:r>
              <a:rPr lang="en-US" sz="2600" b="1" noProof="1">
                <a:latin typeface="Consolas" pitchFamily="49" charset="0"/>
              </a:rPr>
              <a:t>.getTitle())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== 0</a:t>
            </a:r>
            <a:r>
              <a:rPr lang="en-US" sz="2600" b="1" noProof="1">
                <a:latin typeface="Consolas" pitchFamily="49" charset="0"/>
              </a:rPr>
              <a:t>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if (this.getYear()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&gt;</a:t>
            </a:r>
            <a:r>
              <a:rPr lang="en-US" sz="2600" b="1" noProof="1">
                <a:latin typeface="Consolas" pitchFamily="49" charset="0"/>
              </a:rPr>
              <a:t> book.getYear()) {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return 1</a:t>
            </a:r>
            <a:r>
              <a:rPr lang="en-US" sz="2600" b="1" noProof="1">
                <a:latin typeface="Consolas" pitchFamily="49" charset="0"/>
              </a:rPr>
              <a:t>;}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else if (this.getYear()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&lt;</a:t>
            </a:r>
            <a:r>
              <a:rPr lang="en-US" sz="2600" b="1" noProof="1">
                <a:latin typeface="Consolas" pitchFamily="49" charset="0"/>
              </a:rPr>
              <a:t> book.getYear()) {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return -1</a:t>
            </a:r>
            <a:r>
              <a:rPr lang="en-US" sz="2600" b="1" noProof="1">
                <a:latin typeface="Consolas" pitchFamily="49" charset="0"/>
              </a:rPr>
              <a:t>; }</a:t>
            </a:r>
            <a:endParaRPr lang="bg-BG" sz="2600" b="1" noProof="1"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</a:rPr>
              <a:t>   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return 0</a:t>
            </a:r>
            <a:r>
              <a:rPr lang="en-US" sz="2600" b="1" noProof="1">
                <a:latin typeface="Consolas" pitchFamily="49" charset="0"/>
              </a:rPr>
              <a:t>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} else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return this.getTitle().compareTo(book.getTitle()</a:t>
            </a:r>
            <a:r>
              <a:rPr lang="en-US" sz="2600" b="1" noProof="1">
                <a:latin typeface="Consolas" pitchFamily="49" charset="0"/>
              </a:rPr>
              <a:t>);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}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}</a:t>
            </a:r>
            <a:endParaRPr lang="bg-BG" sz="2600" b="1" noProof="1">
              <a:latin typeface="Consolas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9895F6-0866-494D-9FFC-B31E976740B6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22AE912-2FFE-4941-B920-A4E0A77CF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91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245B1B3A-BC56-42B8-A607-BBEBE8E728CE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Create a class, which </a:t>
            </a:r>
            <a:r>
              <a:rPr lang="en-US" dirty="0">
                <a:solidFill>
                  <a:srgbClr val="FF0000"/>
                </a:solidFill>
              </a:rPr>
              <a:t>can </a:t>
            </a:r>
            <a:r>
              <a:rPr lang="en-US" b="1" dirty="0">
                <a:solidFill>
                  <a:srgbClr val="FF0000"/>
                </a:solidFill>
              </a:rPr>
              <a:t>compare </a:t>
            </a:r>
            <a:r>
              <a:rPr lang="en-US" dirty="0"/>
              <a:t>two books</a:t>
            </a:r>
          </a:p>
          <a:p>
            <a:r>
              <a:rPr lang="en-US" dirty="0"/>
              <a:t>Use your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BookComparator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sort list of Books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0CC1429-BC0A-452B-92FE-73404606A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Problem: Book Comparator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4258EB-1C5C-486F-B72D-C92FCBAD6286}"/>
              </a:ext>
            </a:extLst>
          </p:cNvPr>
          <p:cNvGrpSpPr/>
          <p:nvPr/>
        </p:nvGrpSpPr>
        <p:grpSpPr>
          <a:xfrm>
            <a:off x="3591966" y="3023623"/>
            <a:ext cx="5004892" cy="1825351"/>
            <a:chOff x="7770812" y="1876139"/>
            <a:chExt cx="3124200" cy="1825351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0B4C7B33-C488-46E8-B54B-C2DFC4A47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1876139"/>
              <a:ext cx="3124200" cy="91907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&lt;&lt;Comparator&lt;Book&gt;&gt;&gt;</a:t>
              </a:r>
            </a:p>
            <a:p>
              <a:pPr algn="ctr"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BookComparator</a:t>
              </a:r>
              <a:endPara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9" name="Rectangle 4">
              <a:extLst>
                <a:ext uri="{FF2B5EF4-FFF2-40B4-BE49-F238E27FC236}">
                  <a16:creationId xmlns:a16="http://schemas.microsoft.com/office/drawing/2014/main" id="{6AC7267E-2B44-4B2E-9ED6-8434FAC4D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0812" y="2790539"/>
              <a:ext cx="3124200" cy="910951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25400">
              <a:solidFill>
                <a:schemeClr val="accent5">
                  <a:lumMod val="20000"/>
                  <a:lumOff val="80000"/>
                </a:schemeClr>
              </a:solidFill>
            </a:ln>
          </p:spPr>
          <p:txBody>
            <a:bodyPr wrap="square" lIns="108000" tIns="108000" rIns="108000" bIns="108000">
              <a:noAutofit/>
            </a:bodyPr>
            <a:lstStyle/>
            <a:p>
              <a:pPr eaLnBrk="0" hangingPunct="0">
                <a:lnSpc>
                  <a:spcPts val="3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800" b="1" noProof="1">
                  <a:latin typeface="Consolas" panose="020B0609020204030204" pitchFamily="49" charset="0"/>
                </a:rPr>
                <a:t>+compare(Book, Book):int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85B5A3A-A64D-4AB8-AA13-550B68F8B34E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7AC4BD2-601C-43EE-AEF8-D9D3951CE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00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99F5624-989C-4A14-B213-D5BB2E65C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Book Comparator (1)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23A327-B62B-4C01-A48D-977833D87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68" y="1615780"/>
            <a:ext cx="115062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public class BookComparator implements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Comparator&lt;Book&gt; </a:t>
            </a:r>
            <a:r>
              <a:rPr lang="en-US" sz="2600" b="1" noProof="1">
                <a:latin typeface="Consolas" pitchFamily="49" charset="0"/>
              </a:rPr>
              <a:t>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@Override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public int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compare</a:t>
            </a:r>
            <a:r>
              <a:rPr lang="en-US" sz="2600" b="1" noProof="1">
                <a:latin typeface="Consolas" pitchFamily="49" charset="0"/>
              </a:rPr>
              <a:t>(Book first, Book second)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if (first.getTitle().compareTo(second.getTitle()) == 0) {</a:t>
            </a: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  if (first.getYear()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&gt;</a:t>
            </a:r>
            <a:r>
              <a:rPr lang="en-US" sz="2600" b="1" noProof="1">
                <a:latin typeface="Consolas" pitchFamily="49" charset="0"/>
              </a:rPr>
              <a:t> second.getYear())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{ return 1</a:t>
            </a:r>
            <a:r>
              <a:rPr lang="en-US" sz="2600" b="1" noProof="1">
                <a:latin typeface="Consolas" pitchFamily="49" charset="0"/>
              </a:rPr>
              <a:t>; }</a:t>
            </a:r>
          </a:p>
          <a:p>
            <a:pPr fontAlgn="base">
              <a:spcBef>
                <a:spcPts val="1200"/>
              </a:spcBef>
            </a:pPr>
            <a:endParaRPr lang="en-US" sz="2600" b="1" noProof="1">
              <a:latin typeface="Consolas" pitchFamily="49" charset="0"/>
            </a:endParaRPr>
          </a:p>
          <a:p>
            <a:pPr fontAlgn="base">
              <a:spcBef>
                <a:spcPts val="1200"/>
              </a:spcBef>
            </a:pPr>
            <a:r>
              <a:rPr lang="en-US" sz="2600" b="1" noProof="1">
                <a:latin typeface="Consolas" pitchFamily="49" charset="0"/>
              </a:rPr>
              <a:t>      </a:t>
            </a:r>
            <a:r>
              <a:rPr lang="bg-BG" sz="2600" b="1" i="1" noProof="1">
                <a:solidFill>
                  <a:schemeClr val="accent2"/>
                </a:solidFill>
                <a:latin typeface="Consolas" pitchFamily="49" charset="0"/>
              </a:rPr>
              <a:t>//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</a:rPr>
              <a:t>Continues on the next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DB35F4-5DF9-427D-9D58-9846822E0846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DD228A-515D-45FC-BD02-CCFA14E824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069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88B9A5B-4492-46C2-92BC-231542B35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Book Comparator (2)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57B6F0-4FC0-4D02-B2EF-5E1148114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69" y="1601796"/>
            <a:ext cx="10946861" cy="36933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Bef>
                <a:spcPts val="1200"/>
              </a:spcBef>
            </a:pP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</a:rPr>
              <a:t>      // …</a:t>
            </a:r>
            <a:endParaRPr lang="bg-BG" sz="2600" b="1" i="1" noProof="1">
              <a:solidFill>
                <a:schemeClr val="accent2"/>
              </a:solidFill>
              <a:latin typeface="Consolas" pitchFamily="49" charset="0"/>
            </a:endParaRPr>
          </a:p>
          <a:p>
            <a:pPr fontAlgn="base"/>
            <a:r>
              <a:rPr lang="en-US" sz="2600" b="1" noProof="1">
                <a:latin typeface="Consolas" pitchFamily="49" charset="0"/>
              </a:rPr>
              <a:t>      else if (first.getYear()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&lt;</a:t>
            </a:r>
            <a:r>
              <a:rPr lang="en-US" sz="2600" b="1" noProof="1">
                <a:latin typeface="Consolas" pitchFamily="49" charset="0"/>
              </a:rPr>
              <a:t> second.getYear())</a:t>
            </a:r>
          </a:p>
          <a:p>
            <a:pPr fontAlgn="base"/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        return -1</a:t>
            </a:r>
            <a:r>
              <a:rPr lang="en-US" sz="2600" b="1" noProof="1">
                <a:latin typeface="Consolas" pitchFamily="49" charset="0"/>
              </a:rPr>
              <a:t>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  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return 0</a:t>
            </a:r>
            <a:r>
              <a:rPr lang="en-US" sz="2600" b="1" noProof="1">
                <a:latin typeface="Consolas" pitchFamily="49" charset="0"/>
              </a:rPr>
              <a:t>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} else {</a:t>
            </a:r>
          </a:p>
          <a:p>
            <a:pPr fontAlgn="base"/>
            <a:r>
              <a:rPr lang="en-US" sz="2600" b="1" noProof="1">
                <a:solidFill>
                  <a:srgbClr val="FF0000"/>
                </a:solidFill>
                <a:latin typeface="Consolas" pitchFamily="49" charset="0"/>
              </a:rPr>
              <a:t>      return first.getTitle().compareTo(second.getTitle()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</a:rPr>
              <a:t>)</a:t>
            </a:r>
            <a:r>
              <a:rPr lang="en-US" sz="2600" b="1" noProof="1">
                <a:latin typeface="Consolas" pitchFamily="49" charset="0"/>
              </a:rPr>
              <a:t>;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  }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  }</a:t>
            </a:r>
          </a:p>
          <a:p>
            <a:pPr fontAlgn="base"/>
            <a:r>
              <a:rPr lang="en-US" sz="2600" b="1" noProof="1">
                <a:latin typeface="Consolas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430F7C-BC14-479E-A8DC-8358DCD92763}"/>
              </a:ext>
            </a:extLst>
          </p:cNvPr>
          <p:cNvSpPr txBox="1"/>
          <p:nvPr/>
        </p:nvSpPr>
        <p:spPr>
          <a:xfrm>
            <a:off x="582565" y="631782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https://judge.softuni.bg/Contests/1542/Iterators-and-Comparators-Lab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2401A30-2489-481B-AE69-94C64B290E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778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62452" y="1407082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27992" y="1877052"/>
            <a:ext cx="8065426" cy="4218949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Variable arguments</a:t>
            </a:r>
          </a:p>
          <a:p>
            <a:pPr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Iterable&lt;T&gt; </a:t>
            </a:r>
          </a:p>
          <a:p>
            <a:pPr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Iterator&lt;T&gt;</a:t>
            </a:r>
          </a:p>
          <a:p>
            <a:pPr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Comparable&lt;T&gt;</a:t>
            </a:r>
          </a:p>
          <a:p>
            <a:pPr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Comparator&lt;T&gt;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93F4C9F0-ED4A-49E4-9555-FAE097386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69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Recursion, Greedy, Sorting and Searching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Algorithms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https://softuni.bg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672561" y="4876800"/>
            <a:ext cx="2950749" cy="506796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672561" y="5368740"/>
            <a:ext cx="2950749" cy="44479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7AC4AD-E666-47C4-863B-5BE7259C5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1" y="2468695"/>
            <a:ext cx="2162135" cy="216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/>
            <a:r>
              <a:rPr lang="en-US" sz="3600" dirty="0"/>
              <a:t>Recursion</a:t>
            </a:r>
            <a:endParaRPr lang="bg-BG" sz="3600" dirty="0"/>
          </a:p>
          <a:p>
            <a:pPr marL="514350" indent="-514350"/>
            <a:r>
              <a:rPr lang="en-US" sz="3600" dirty="0"/>
              <a:t>Brute-Force Algorithms</a:t>
            </a:r>
          </a:p>
          <a:p>
            <a:pPr marL="514350" indent="-514350"/>
            <a:r>
              <a:rPr lang="en-US" sz="3600" dirty="0"/>
              <a:t>Greedy Algorithms</a:t>
            </a:r>
            <a:endParaRPr lang="bg-BG" sz="3600" dirty="0"/>
          </a:p>
          <a:p>
            <a:pPr marL="514350" indent="-514350"/>
            <a:r>
              <a:rPr lang="en-US" sz="3600" dirty="0"/>
              <a:t>Greedy Failure Cases</a:t>
            </a:r>
          </a:p>
          <a:p>
            <a:pPr marL="514350" indent="-514350"/>
            <a:r>
              <a:rPr lang="en-US" sz="3600" dirty="0"/>
              <a:t>Simple Sorting Algorithms</a:t>
            </a:r>
          </a:p>
          <a:p>
            <a:pPr marL="514350" indent="-514350"/>
            <a:r>
              <a:rPr lang="en-US" sz="3600" dirty="0"/>
              <a:t>Searching Algorithms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E49AAC95-04A0-4CEF-9712-48E0052A6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124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527278-A961-4FC9-8203-C5BB91AB1F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1676400"/>
            <a:ext cx="1676400" cy="1676400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5AFDFA-C38C-43DA-8E56-47029788CF0F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12608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1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2131766" y="1121143"/>
            <a:ext cx="9769234" cy="5322857"/>
          </a:xfrm>
        </p:spPr>
        <p:txBody>
          <a:bodyPr>
            <a:normAutofit/>
          </a:bodyPr>
          <a:lstStyle/>
          <a:p>
            <a:r>
              <a:rPr lang="en-GB" dirty="0"/>
              <a:t>A </a:t>
            </a:r>
            <a:r>
              <a:rPr lang="en-US" dirty="0"/>
              <a:t>function or a method that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calls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itself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or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more</a:t>
            </a:r>
            <a:r>
              <a:rPr lang="en-US" dirty="0"/>
              <a:t> times until a specified </a:t>
            </a:r>
            <a:r>
              <a:rPr lang="en-US" b="1" dirty="0">
                <a:solidFill>
                  <a:srgbClr val="FF0000"/>
                </a:solidFill>
              </a:rPr>
              <a:t>condition</a:t>
            </a:r>
            <a:r>
              <a:rPr lang="en-US" dirty="0"/>
              <a:t> is </a:t>
            </a:r>
            <a:r>
              <a:rPr lang="en-US" b="1" dirty="0">
                <a:solidFill>
                  <a:srgbClr val="FF0000"/>
                </a:solidFill>
              </a:rPr>
              <a:t>met</a:t>
            </a:r>
          </a:p>
          <a:p>
            <a:r>
              <a:rPr lang="en-US" dirty="0"/>
              <a:t>When it is, the rest of </a:t>
            </a:r>
            <a:r>
              <a:rPr lang="en-US" b="1" dirty="0">
                <a:solidFill>
                  <a:srgbClr val="FF0000"/>
                </a:solidFill>
              </a:rPr>
              <a:t>each</a:t>
            </a:r>
            <a:r>
              <a:rPr lang="en-US" dirty="0"/>
              <a:t> repetition is processed 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from</a:t>
            </a: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last</a:t>
            </a:r>
            <a:r>
              <a:rPr lang="en-US" dirty="0"/>
              <a:t> one called </a:t>
            </a:r>
            <a:r>
              <a:rPr lang="en-US" b="1" dirty="0">
                <a:solidFill>
                  <a:srgbClr val="FF0000"/>
                </a:solidFill>
              </a:rPr>
              <a:t>to</a:t>
            </a:r>
            <a:r>
              <a:rPr lang="en-US" dirty="0"/>
              <a:t> the </a:t>
            </a:r>
            <a:r>
              <a:rPr lang="en-US" b="1" dirty="0">
                <a:solidFill>
                  <a:srgbClr val="FF0000"/>
                </a:solidFill>
              </a:rPr>
              <a:t>first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Recursion?</a:t>
            </a:r>
            <a:endParaRPr lang="bg-BG" dirty="0"/>
          </a:p>
        </p:txBody>
      </p:sp>
      <p:grpSp>
        <p:nvGrpSpPr>
          <p:cNvPr id="18" name="Group 17"/>
          <p:cNvGrpSpPr/>
          <p:nvPr/>
        </p:nvGrpSpPr>
        <p:grpSpPr>
          <a:xfrm>
            <a:off x="4990166" y="4038600"/>
            <a:ext cx="3048000" cy="1905000"/>
            <a:chOff x="2491976" y="3560542"/>
            <a:chExt cx="3774882" cy="230758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1976" y="4044779"/>
              <a:ext cx="3602436" cy="1823346"/>
            </a:xfrm>
            <a:prstGeom prst="rect">
              <a:avLst/>
            </a:prstGeom>
          </p:spPr>
        </p:pic>
        <p:sp>
          <p:nvSpPr>
            <p:cNvPr id="11" name="Curved Down Arrow 10"/>
            <p:cNvSpPr/>
            <p:nvPr/>
          </p:nvSpPr>
          <p:spPr bwMode="auto">
            <a:xfrm rot="1488117">
              <a:off x="4151484" y="4031871"/>
              <a:ext cx="692744" cy="443727"/>
            </a:xfrm>
            <a:prstGeom prst="curvedDownArrow">
              <a:avLst>
                <a:gd name="adj1" fmla="val 21412"/>
                <a:gd name="adj2" fmla="val 50000"/>
                <a:gd name="adj3" fmla="val 25000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Curved Down Arrow 19"/>
            <p:cNvSpPr/>
            <p:nvPr/>
          </p:nvSpPr>
          <p:spPr bwMode="auto">
            <a:xfrm rot="1674301">
              <a:off x="3221882" y="3560542"/>
              <a:ext cx="749699" cy="610487"/>
            </a:xfrm>
            <a:prstGeom prst="curvedDownArrow">
              <a:avLst>
                <a:gd name="adj1" fmla="val 21412"/>
                <a:gd name="adj2" fmla="val 50000"/>
                <a:gd name="adj3" fmla="val 25000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Curved Down Arrow 28"/>
            <p:cNvSpPr/>
            <p:nvPr/>
          </p:nvSpPr>
          <p:spPr bwMode="auto">
            <a:xfrm rot="1488117">
              <a:off x="5015661" y="4380807"/>
              <a:ext cx="639945" cy="447034"/>
            </a:xfrm>
            <a:prstGeom prst="curvedDownArrow">
              <a:avLst>
                <a:gd name="adj1" fmla="val 21412"/>
                <a:gd name="adj2" fmla="val 50000"/>
                <a:gd name="adj3" fmla="val 25000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Curved Down Arrow 29"/>
            <p:cNvSpPr/>
            <p:nvPr/>
          </p:nvSpPr>
          <p:spPr bwMode="auto">
            <a:xfrm rot="1488117">
              <a:off x="5769334" y="4793715"/>
              <a:ext cx="497524" cy="377126"/>
            </a:xfrm>
            <a:prstGeom prst="curvedDownArrow">
              <a:avLst>
                <a:gd name="adj1" fmla="val 21412"/>
                <a:gd name="adj2" fmla="val 50000"/>
                <a:gd name="adj3" fmla="val 25000"/>
              </a:avLst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Slide Number">
            <a:extLst>
              <a:ext uri="{FF2B5EF4-FFF2-40B4-BE49-F238E27FC236}">
                <a16:creationId xmlns:a16="http://schemas.microsoft.com/office/drawing/2014/main" id="{13F34B96-C9CF-4523-834D-C8C27AEB279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384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function or method has a </a:t>
            </a:r>
            <a:r>
              <a:rPr lang="en-GB" b="1" dirty="0">
                <a:solidFill>
                  <a:srgbClr val="FF0000"/>
                </a:solidFill>
              </a:rPr>
              <a:t>base case</a:t>
            </a:r>
          </a:p>
          <a:p>
            <a:pPr>
              <a:buClr>
                <a:schemeClr val="tx1"/>
              </a:buClr>
            </a:pPr>
            <a:r>
              <a:rPr lang="en-GB" b="1" dirty="0">
                <a:solidFill>
                  <a:srgbClr val="FF0000"/>
                </a:solidFill>
              </a:rPr>
              <a:t>Each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>
                <a:solidFill>
                  <a:srgbClr val="FF0000"/>
                </a:solidFill>
              </a:rPr>
              <a:t>step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of the recursion should </a:t>
            </a:r>
            <a:r>
              <a:rPr lang="en-GB" b="1" dirty="0">
                <a:solidFill>
                  <a:schemeClr val="bg1"/>
                </a:solidFill>
              </a:rPr>
              <a:t>move towards</a:t>
            </a:r>
            <a:r>
              <a:rPr lang="en-GB" dirty="0"/>
              <a:t> </a:t>
            </a:r>
            <a:br>
              <a:rPr lang="bg-BG" dirty="0"/>
            </a:br>
            <a:r>
              <a:rPr lang="en-GB" dirty="0"/>
              <a:t>the </a:t>
            </a:r>
            <a:r>
              <a:rPr lang="en-GB" b="1" dirty="0">
                <a:solidFill>
                  <a:srgbClr val="FF0000"/>
                </a:solidFill>
              </a:rPr>
              <a:t>base case</a:t>
            </a:r>
            <a:endParaRPr lang="bg-BG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342" y="2970218"/>
            <a:ext cx="7862801" cy="3581400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CBE1C9C9-F074-4C62-B6F3-B4BD768A6FE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EACDAC-9A42-4425-9654-F1E121AA1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4000" b="1" dirty="0">
                <a:solidFill>
                  <a:srgbClr val="FF0000"/>
                </a:solidFill>
              </a:rPr>
              <a:t>First In First Out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Queue</a:t>
            </a:r>
          </a:p>
        </p:txBody>
      </p:sp>
      <p:grpSp>
        <p:nvGrpSpPr>
          <p:cNvPr id="16" name="Group 15"/>
          <p:cNvGrpSpPr/>
          <p:nvPr/>
        </p:nvGrpSpPr>
        <p:grpSpPr>
          <a:xfrm flipH="1">
            <a:off x="1866866" y="3505201"/>
            <a:ext cx="8140795" cy="781664"/>
            <a:chOff x="1865277" y="3505200"/>
            <a:chExt cx="8140795" cy="781664"/>
          </a:xfrm>
        </p:grpSpPr>
        <p:grpSp>
          <p:nvGrpSpPr>
            <p:cNvPr id="3" name="Group 2"/>
            <p:cNvGrpSpPr/>
            <p:nvPr/>
          </p:nvGrpSpPr>
          <p:grpSpPr>
            <a:xfrm>
              <a:off x="3221276" y="3505200"/>
              <a:ext cx="5446346" cy="781664"/>
              <a:chOff x="5186315" y="4733024"/>
              <a:chExt cx="5446346" cy="781664"/>
            </a:xfrm>
          </p:grpSpPr>
          <p:sp>
            <p:nvSpPr>
              <p:cNvPr id="7" name="Text Placeholder 7"/>
              <p:cNvSpPr txBox="1">
                <a:spLocks/>
              </p:cNvSpPr>
              <p:nvPr/>
            </p:nvSpPr>
            <p:spPr>
              <a:xfrm>
                <a:off x="5186315" y="4733024"/>
                <a:ext cx="5446346" cy="78166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noProof="1"/>
              </a:p>
            </p:txBody>
          </p:sp>
          <p:sp>
            <p:nvSpPr>
              <p:cNvPr id="9" name="Text Placeholder 7"/>
              <p:cNvSpPr txBox="1">
                <a:spLocks/>
              </p:cNvSpPr>
              <p:nvPr/>
            </p:nvSpPr>
            <p:spPr>
              <a:xfrm>
                <a:off x="5332414" y="4845776"/>
                <a:ext cx="1612805" cy="5539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2</a:t>
                </a:r>
              </a:p>
            </p:txBody>
          </p:sp>
          <p:sp>
            <p:nvSpPr>
              <p:cNvPr id="10" name="Text Placeholder 7"/>
              <p:cNvSpPr txBox="1">
                <a:spLocks/>
              </p:cNvSpPr>
              <p:nvPr/>
            </p:nvSpPr>
            <p:spPr>
              <a:xfrm>
                <a:off x="8837612" y="4848931"/>
                <a:ext cx="1612805" cy="5539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10</a:t>
                </a:r>
              </a:p>
            </p:txBody>
          </p:sp>
          <p:sp>
            <p:nvSpPr>
              <p:cNvPr id="11" name="Text Placeholder 7"/>
              <p:cNvSpPr txBox="1">
                <a:spLocks/>
              </p:cNvSpPr>
              <p:nvPr/>
            </p:nvSpPr>
            <p:spPr>
              <a:xfrm>
                <a:off x="7085013" y="4845776"/>
                <a:ext cx="1612805" cy="5539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5</a:t>
                </a:r>
              </a:p>
            </p:txBody>
          </p:sp>
        </p:grp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 rot="10800000">
              <a:off x="1865277" y="3894950"/>
              <a:ext cx="1219200" cy="875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 rot="10800000">
              <a:off x="8786872" y="3886200"/>
              <a:ext cx="1219200" cy="875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">
            <a:extLst>
              <a:ext uri="{FF2B5EF4-FFF2-40B4-BE49-F238E27FC236}">
                <a16:creationId xmlns:a16="http://schemas.microsoft.com/office/drawing/2014/main" id="{BCC3067D-3FFB-4893-8869-754018744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01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Array Sum</a:t>
            </a:r>
            <a:endParaRPr lang="bg-BG" dirty="0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D6CFFDA3-54FB-4F35-B0F0-AFAE838CFB4B}"/>
              </a:ext>
            </a:extLst>
          </p:cNvPr>
          <p:cNvGraphicFramePr>
            <a:graphicFrameLocks noGrp="1"/>
          </p:cNvGraphicFramePr>
          <p:nvPr/>
        </p:nvGraphicFramePr>
        <p:xfrm>
          <a:off x="585891" y="4065013"/>
          <a:ext cx="219456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93D478D8-EF98-4B68-B393-9B6F4DD6C688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2362644"/>
          <a:ext cx="164592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476193634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3B914303-6F3E-45D8-A0A5-2872CA788746}"/>
              </a:ext>
            </a:extLst>
          </p:cNvPr>
          <p:cNvGraphicFramePr>
            <a:graphicFrameLocks noGrp="1"/>
          </p:cNvGraphicFramePr>
          <p:nvPr/>
        </p:nvGraphicFramePr>
        <p:xfrm>
          <a:off x="4419600" y="2362644"/>
          <a:ext cx="5486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34" name="Plus Sign 3">
            <a:extLst>
              <a:ext uri="{FF2B5EF4-FFF2-40B4-BE49-F238E27FC236}">
                <a16:creationId xmlns:a16="http://schemas.microsoft.com/office/drawing/2014/main" id="{DB4B9426-FE40-4D71-9699-7CA11CDFF208}"/>
              </a:ext>
            </a:extLst>
          </p:cNvPr>
          <p:cNvSpPr/>
          <p:nvPr/>
        </p:nvSpPr>
        <p:spPr>
          <a:xfrm>
            <a:off x="5151120" y="2476944"/>
            <a:ext cx="228600" cy="228600"/>
          </a:xfrm>
          <a:prstGeom prst="mathPlus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4026B6CC-1F04-4141-8A3D-223A3B147F33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4042661"/>
          <a:ext cx="109728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812713249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926E08F-A811-4534-8E05-AFE560F97B67}"/>
              </a:ext>
            </a:extLst>
          </p:cNvPr>
          <p:cNvGraphicFramePr>
            <a:graphicFrameLocks noGrp="1"/>
          </p:cNvGraphicFramePr>
          <p:nvPr/>
        </p:nvGraphicFramePr>
        <p:xfrm>
          <a:off x="4419600" y="4048523"/>
          <a:ext cx="54864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37" name="Plus Sign 12">
            <a:extLst>
              <a:ext uri="{FF2B5EF4-FFF2-40B4-BE49-F238E27FC236}">
                <a16:creationId xmlns:a16="http://schemas.microsoft.com/office/drawing/2014/main" id="{92AF2E12-96F2-4972-9625-8A9EBD5137FD}"/>
              </a:ext>
            </a:extLst>
          </p:cNvPr>
          <p:cNvSpPr/>
          <p:nvPr/>
        </p:nvSpPr>
        <p:spPr>
          <a:xfrm>
            <a:off x="5151120" y="4162823"/>
            <a:ext cx="228600" cy="228600"/>
          </a:xfrm>
          <a:prstGeom prst="mathPlus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301923B5-052A-4B52-80A2-A6D1D08D02CE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4048523"/>
          <a:ext cx="54864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CE4DF916-571D-486F-BA40-3A1153FE5B9C}"/>
              </a:ext>
            </a:extLst>
          </p:cNvPr>
          <p:cNvGraphicFramePr>
            <a:graphicFrameLocks noGrp="1"/>
          </p:cNvGraphicFramePr>
          <p:nvPr/>
        </p:nvGraphicFramePr>
        <p:xfrm>
          <a:off x="4419600" y="5728318"/>
          <a:ext cx="54864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40" name="Plus Sign 15">
            <a:extLst>
              <a:ext uri="{FF2B5EF4-FFF2-40B4-BE49-F238E27FC236}">
                <a16:creationId xmlns:a16="http://schemas.microsoft.com/office/drawing/2014/main" id="{35ABAF50-C3DA-4CED-8A32-841932B1F37E}"/>
              </a:ext>
            </a:extLst>
          </p:cNvPr>
          <p:cNvSpPr/>
          <p:nvPr/>
        </p:nvSpPr>
        <p:spPr>
          <a:xfrm>
            <a:off x="5151120" y="5842618"/>
            <a:ext cx="228600" cy="228600"/>
          </a:xfrm>
          <a:prstGeom prst="mathPlus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12AE9A13-440A-4C07-B2DA-B91A76DD4095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5728318"/>
          <a:ext cx="54864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51" name="Plus Sign 18">
            <a:extLst>
              <a:ext uri="{FF2B5EF4-FFF2-40B4-BE49-F238E27FC236}">
                <a16:creationId xmlns:a16="http://schemas.microsoft.com/office/drawing/2014/main" id="{D56849F6-0509-4197-8015-EA52B96B0421}"/>
              </a:ext>
            </a:extLst>
          </p:cNvPr>
          <p:cNvSpPr/>
          <p:nvPr/>
        </p:nvSpPr>
        <p:spPr>
          <a:xfrm>
            <a:off x="6294120" y="4165754"/>
            <a:ext cx="228600" cy="228600"/>
          </a:xfrm>
          <a:prstGeom prst="mathPlus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6B796AAF-F5A5-4577-B5C2-364D291CE240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5728317"/>
          <a:ext cx="54864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613592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313ED9F4-882E-4949-9BDF-AA93343E1BE8}"/>
              </a:ext>
            </a:extLst>
          </p:cNvPr>
          <p:cNvGraphicFramePr>
            <a:graphicFrameLocks noGrp="1"/>
          </p:cNvGraphicFramePr>
          <p:nvPr/>
        </p:nvGraphicFramePr>
        <p:xfrm>
          <a:off x="7799358" y="5728317"/>
          <a:ext cx="548640" cy="456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314412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1218072" rtl="0" eaLnBrk="1" latinLnBrk="1" hangingPunct="1"/>
                      <a:r>
                        <a:rPr lang="en-GB" sz="2397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26895"/>
                  </a:ext>
                </a:extLst>
              </a:tr>
            </a:tbl>
          </a:graphicData>
        </a:graphic>
      </p:graphicFrame>
      <p:sp>
        <p:nvSpPr>
          <p:cNvPr id="54" name="Plus Sign 22">
            <a:extLst>
              <a:ext uri="{FF2B5EF4-FFF2-40B4-BE49-F238E27FC236}">
                <a16:creationId xmlns:a16="http://schemas.microsoft.com/office/drawing/2014/main" id="{D3BD8231-376F-4EB6-BF14-2F86022C1CBD}"/>
              </a:ext>
            </a:extLst>
          </p:cNvPr>
          <p:cNvSpPr/>
          <p:nvPr/>
        </p:nvSpPr>
        <p:spPr>
          <a:xfrm>
            <a:off x="6294120" y="5842618"/>
            <a:ext cx="228600" cy="228600"/>
          </a:xfrm>
          <a:prstGeom prst="mathPlus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Plus Sign 23">
            <a:extLst>
              <a:ext uri="{FF2B5EF4-FFF2-40B4-BE49-F238E27FC236}">
                <a16:creationId xmlns:a16="http://schemas.microsoft.com/office/drawing/2014/main" id="{36083BE1-A32C-475D-90A2-D1B2454CD5B9}"/>
              </a:ext>
            </a:extLst>
          </p:cNvPr>
          <p:cNvSpPr/>
          <p:nvPr/>
        </p:nvSpPr>
        <p:spPr>
          <a:xfrm>
            <a:off x="7437120" y="5842618"/>
            <a:ext cx="228600" cy="228600"/>
          </a:xfrm>
          <a:prstGeom prst="mathPlus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Arrow: Right 5">
            <a:extLst>
              <a:ext uri="{FF2B5EF4-FFF2-40B4-BE49-F238E27FC236}">
                <a16:creationId xmlns:a16="http://schemas.microsoft.com/office/drawing/2014/main" id="{A24F4E25-8C4E-4828-895B-96AF70948576}"/>
              </a:ext>
            </a:extLst>
          </p:cNvPr>
          <p:cNvSpPr/>
          <p:nvPr/>
        </p:nvSpPr>
        <p:spPr>
          <a:xfrm>
            <a:off x="3374812" y="4126472"/>
            <a:ext cx="548639" cy="333841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964F49-3D29-43FE-930A-4C01FF3BA3AC}"/>
              </a:ext>
            </a:extLst>
          </p:cNvPr>
          <p:cNvSpPr txBox="1"/>
          <p:nvPr/>
        </p:nvSpPr>
        <p:spPr>
          <a:xfrm>
            <a:off x="1066656" y="3029641"/>
            <a:ext cx="1233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Sum(n)</a:t>
            </a:r>
          </a:p>
        </p:txBody>
      </p:sp>
      <p:sp>
        <p:nvSpPr>
          <p:cNvPr id="58" name="AutoShape 25">
            <a:extLst>
              <a:ext uri="{FF2B5EF4-FFF2-40B4-BE49-F238E27FC236}">
                <a16:creationId xmlns:a16="http://schemas.microsoft.com/office/drawing/2014/main" id="{F833F77A-C1FF-491C-A11E-F3FDB7A62BC3}"/>
              </a:ext>
            </a:extLst>
          </p:cNvPr>
          <p:cNvSpPr>
            <a:spLocks/>
          </p:cNvSpPr>
          <p:nvPr/>
        </p:nvSpPr>
        <p:spPr bwMode="auto">
          <a:xfrm rot="5400000">
            <a:off x="1567774" y="2668429"/>
            <a:ext cx="230794" cy="2194560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ED558C-9698-4BAD-8AF8-94EF89468E28}"/>
              </a:ext>
            </a:extLst>
          </p:cNvPr>
          <p:cNvSpPr txBox="1"/>
          <p:nvPr/>
        </p:nvSpPr>
        <p:spPr>
          <a:xfrm>
            <a:off x="5573060" y="1312005"/>
            <a:ext cx="1689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Sum(n - 1)</a:t>
            </a:r>
          </a:p>
        </p:txBody>
      </p:sp>
      <p:sp>
        <p:nvSpPr>
          <p:cNvPr id="60" name="AutoShape 25">
            <a:extLst>
              <a:ext uri="{FF2B5EF4-FFF2-40B4-BE49-F238E27FC236}">
                <a16:creationId xmlns:a16="http://schemas.microsoft.com/office/drawing/2014/main" id="{9EA3CC27-8D7F-4F27-B2D2-CAC37F6A4A34}"/>
              </a:ext>
            </a:extLst>
          </p:cNvPr>
          <p:cNvSpPr>
            <a:spLocks/>
          </p:cNvSpPr>
          <p:nvPr/>
        </p:nvSpPr>
        <p:spPr bwMode="auto">
          <a:xfrm rot="5400000">
            <a:off x="6298558" y="1274151"/>
            <a:ext cx="174004" cy="164591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9AC616-8394-4F9E-B7A1-7D4CBFB40AB0}"/>
              </a:ext>
            </a:extLst>
          </p:cNvPr>
          <p:cNvSpPr txBox="1"/>
          <p:nvPr/>
        </p:nvSpPr>
        <p:spPr>
          <a:xfrm>
            <a:off x="6600383" y="3132682"/>
            <a:ext cx="2433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Sum((n – 1) - 1)</a:t>
            </a:r>
          </a:p>
        </p:txBody>
      </p:sp>
      <p:sp>
        <p:nvSpPr>
          <p:cNvPr id="62" name="AutoShape 25">
            <a:extLst>
              <a:ext uri="{FF2B5EF4-FFF2-40B4-BE49-F238E27FC236}">
                <a16:creationId xmlns:a16="http://schemas.microsoft.com/office/drawing/2014/main" id="{41CF1A5B-50AB-4DDE-A084-A942F1AE4837}"/>
              </a:ext>
            </a:extLst>
          </p:cNvPr>
          <p:cNvSpPr>
            <a:spLocks/>
          </p:cNvSpPr>
          <p:nvPr/>
        </p:nvSpPr>
        <p:spPr bwMode="auto">
          <a:xfrm rot="5400000">
            <a:off x="7181515" y="3278318"/>
            <a:ext cx="174505" cy="1104229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AutoShape 25">
            <a:extLst>
              <a:ext uri="{FF2B5EF4-FFF2-40B4-BE49-F238E27FC236}">
                <a16:creationId xmlns:a16="http://schemas.microsoft.com/office/drawing/2014/main" id="{62073257-D078-42A8-BBB8-F879E272CDFC}"/>
              </a:ext>
            </a:extLst>
          </p:cNvPr>
          <p:cNvSpPr>
            <a:spLocks/>
          </p:cNvSpPr>
          <p:nvPr/>
        </p:nvSpPr>
        <p:spPr bwMode="auto">
          <a:xfrm rot="5400000">
            <a:off x="7992859" y="5257343"/>
            <a:ext cx="179641" cy="530637"/>
          </a:xfrm>
          <a:prstGeom prst="leftBrace">
            <a:avLst>
              <a:gd name="adj1" fmla="val 91897"/>
              <a:gd name="adj2" fmla="val 50000"/>
            </a:avLst>
          </a:prstGeom>
          <a:noFill/>
          <a:ln w="31750">
            <a:solidFill>
              <a:schemeClr val="tx1"/>
            </a:solidFill>
            <a:round/>
            <a:headEnd/>
            <a:tailEnd/>
          </a:ln>
          <a:effectLst>
            <a:outerShdw dist="17961" dir="2700000" algn="ctr" rotWithShape="0">
              <a:schemeClr val="tx1"/>
            </a:outerShdw>
          </a:effectLst>
        </p:spPr>
        <p:txBody>
          <a:bodyPr vert="eaVert" wrap="none" anchor="ctr"/>
          <a:lstStyle/>
          <a:p>
            <a:endParaRPr lang="bg-BG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9AE8248-65B4-43A2-A37C-9F6CD8A99BAC}"/>
              </a:ext>
            </a:extLst>
          </p:cNvPr>
          <p:cNvSpPr txBox="1"/>
          <p:nvPr/>
        </p:nvSpPr>
        <p:spPr>
          <a:xfrm>
            <a:off x="7721487" y="4831109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Sum(((n – 1) - 1) – 1)</a:t>
            </a:r>
          </a:p>
        </p:txBody>
      </p:sp>
      <p:sp>
        <p:nvSpPr>
          <p:cNvPr id="65" name="AutoShape 7"/>
          <p:cNvSpPr>
            <a:spLocks noChangeArrowheads="1"/>
          </p:cNvSpPr>
          <p:nvPr/>
        </p:nvSpPr>
        <p:spPr bwMode="auto">
          <a:xfrm>
            <a:off x="8893117" y="5728317"/>
            <a:ext cx="1725963" cy="564912"/>
          </a:xfrm>
          <a:prstGeom prst="wedgeRoundRectCallout">
            <a:avLst>
              <a:gd name="adj1" fmla="val -70127"/>
              <a:gd name="adj2" fmla="val -4758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noProof="1">
                <a:solidFill>
                  <a:srgbClr val="FFFFFF"/>
                </a:solidFill>
              </a:rPr>
              <a:t>Base case</a:t>
            </a:r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272DBD51-10CA-48E1-9C33-BDE7B7520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98150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40" grpId="0" animBg="1"/>
      <p:bldP spid="51" grpId="0" animBg="1"/>
      <p:bldP spid="54" grpId="0" animBg="1"/>
      <p:bldP spid="55" grpId="0" animBg="1"/>
      <p:bldP spid="56" grpId="0" animBg="1"/>
      <p:bldP spid="59" grpId="0"/>
      <p:bldP spid="60" grpId="0" animBg="1"/>
      <p:bldP spid="61" grpId="0"/>
      <p:bldP spid="62" grpId="0" animBg="1"/>
      <p:bldP spid="63" grpId="0" animBg="1"/>
      <p:bldP spid="64" grpId="0"/>
      <p:bldP spid="65" grpId="0" animBg="1"/>
    </p:bld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Recursive definition of n! (n factorial):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Pseudocode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Recursive Factorial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04694" y="4794301"/>
            <a:ext cx="4531208" cy="8307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99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n! = n * (n–1)! for n &gt; 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pt-BR" sz="2399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0! = 1</a:t>
            </a:r>
            <a:endParaRPr lang="en-US" sz="2399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533262" y="3048100"/>
            <a:ext cx="11122303" cy="3504287"/>
          </a:xfrm>
          <a:prstGeom prst="rect">
            <a:avLst/>
          </a:prstGeom>
        </p:spPr>
        <p:txBody>
          <a:bodyPr/>
          <a:lstStyle/>
          <a:p>
            <a:pPr indent="-231537" fontAlgn="base">
              <a:lnSpc>
                <a:spcPts val="3599"/>
              </a:lnSpc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80000"/>
              <a:buFont typeface="Wingdings" panose="05000000000000000000" pitchFamily="2" charset="2"/>
              <a:buChar char="§"/>
              <a:defRPr/>
            </a:pPr>
            <a:endParaRPr lang="en-US" sz="3199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7F0AD39-1784-428E-A1EE-3CE19A5315BE}"/>
              </a:ext>
            </a:extLst>
          </p:cNvPr>
          <p:cNvSpPr txBox="1">
            <a:spLocks/>
          </p:cNvSpPr>
          <p:nvPr/>
        </p:nvSpPr>
        <p:spPr>
          <a:xfrm>
            <a:off x="804695" y="2010263"/>
            <a:ext cx="643107" cy="5872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GB" sz="2399" dirty="0">
                <a:solidFill>
                  <a:schemeClr val="tx1"/>
                </a:solidFill>
                <a:effectLst/>
              </a:rPr>
              <a:t>5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48547542-B5DA-4D62-851F-AA78BF7F7E6D}"/>
              </a:ext>
            </a:extLst>
          </p:cNvPr>
          <p:cNvSpPr txBox="1">
            <a:spLocks/>
          </p:cNvSpPr>
          <p:nvPr/>
        </p:nvSpPr>
        <p:spPr>
          <a:xfrm>
            <a:off x="2362201" y="2008061"/>
            <a:ext cx="797465" cy="5872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GB" sz="2399" dirty="0">
                <a:solidFill>
                  <a:schemeClr val="tx1"/>
                </a:solidFill>
                <a:effectLst/>
              </a:rPr>
              <a:t>120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41F7842-8E60-454C-B267-B1BAC929F63B}"/>
              </a:ext>
            </a:extLst>
          </p:cNvPr>
          <p:cNvSpPr txBox="1">
            <a:spLocks/>
          </p:cNvSpPr>
          <p:nvPr/>
        </p:nvSpPr>
        <p:spPr>
          <a:xfrm>
            <a:off x="804695" y="3048099"/>
            <a:ext cx="643106" cy="5872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399" dirty="0">
                <a:solidFill>
                  <a:schemeClr val="tx1"/>
                </a:solidFill>
                <a:effectLst/>
              </a:rPr>
              <a:t>10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6BA08FA9-6C88-43D5-9291-1F3B8787968C}"/>
              </a:ext>
            </a:extLst>
          </p:cNvPr>
          <p:cNvSpPr txBox="1">
            <a:spLocks/>
          </p:cNvSpPr>
          <p:nvPr/>
        </p:nvSpPr>
        <p:spPr>
          <a:xfrm>
            <a:off x="2362201" y="3045897"/>
            <a:ext cx="1480575" cy="58728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3963" tIns="107972" rIns="143963" bIns="107972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GB" sz="2399" dirty="0">
                <a:solidFill>
                  <a:schemeClr val="tx1"/>
                </a:solidFill>
                <a:effectLst/>
              </a:rPr>
              <a:t>3628800</a:t>
            </a:r>
          </a:p>
        </p:txBody>
      </p:sp>
      <p:sp>
        <p:nvSpPr>
          <p:cNvPr id="17" name="Arrow: Right 13">
            <a:extLst>
              <a:ext uri="{FF2B5EF4-FFF2-40B4-BE49-F238E27FC236}">
                <a16:creationId xmlns:a16="http://schemas.microsoft.com/office/drawing/2014/main" id="{7804DA4F-63EC-4B67-BA66-A28D3C2CEEE5}"/>
              </a:ext>
            </a:extLst>
          </p:cNvPr>
          <p:cNvSpPr/>
          <p:nvPr/>
        </p:nvSpPr>
        <p:spPr>
          <a:xfrm>
            <a:off x="1638929" y="2111007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rrow: Right 13">
            <a:extLst>
              <a:ext uri="{FF2B5EF4-FFF2-40B4-BE49-F238E27FC236}">
                <a16:creationId xmlns:a16="http://schemas.microsoft.com/office/drawing/2014/main" id="{A0E07078-5648-4DB1-9158-73CABCE6B6B6}"/>
              </a:ext>
            </a:extLst>
          </p:cNvPr>
          <p:cNvSpPr/>
          <p:nvPr/>
        </p:nvSpPr>
        <p:spPr>
          <a:xfrm>
            <a:off x="1638040" y="3156163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08C3EE-8B2A-4525-8041-E3C79A8498AA}"/>
              </a:ext>
            </a:extLst>
          </p:cNvPr>
          <p:cNvSpPr/>
          <p:nvPr/>
        </p:nvSpPr>
        <p:spPr>
          <a:xfrm>
            <a:off x="7128352" y="1539100"/>
            <a:ext cx="4697048" cy="450892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700" b="1" dirty="0">
                <a:ln w="0"/>
              </a:rPr>
              <a:t>N!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B3362926-67E7-435B-8E90-F2DF36343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2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61122" y="1222631"/>
            <a:ext cx="8915400" cy="2766275"/>
          </a:xfrm>
        </p:spPr>
        <p:txBody>
          <a:bodyPr/>
          <a:lstStyle/>
          <a:p>
            <a:r>
              <a:rPr lang="en-US" dirty="0"/>
              <a:t>Recursive methods have 3 parts: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Pre-actions</a:t>
            </a:r>
            <a:r>
              <a:rPr lang="en-US" dirty="0"/>
              <a:t> (before calling the recursion)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Recursive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calls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(step-in)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Post-actions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(after returning from recursion)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 Pre-Actions and Post-Actions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3EEF9034-93D2-4A08-AB92-E90647D4C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863" y="4150427"/>
            <a:ext cx="5229977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pt-BR" sz="2800" b="1" dirty="0">
                <a:latin typeface="Consolas" panose="020B0609020204030204" pitchFamily="49" charset="0"/>
              </a:rPr>
              <a:t>static void recursion() {</a:t>
            </a:r>
          </a:p>
          <a:p>
            <a:r>
              <a:rPr lang="pt-BR" sz="2800" b="1" dirty="0">
                <a:solidFill>
                  <a:srgbClr val="00B050"/>
                </a:solidFill>
                <a:latin typeface="Consolas" panose="020B0609020204030204" pitchFamily="49" charset="0"/>
              </a:rPr>
              <a:t>  //</a:t>
            </a:r>
            <a:r>
              <a:rPr lang="pt-BR" sz="28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 Pre-actions</a:t>
            </a:r>
          </a:p>
          <a:p>
            <a:r>
              <a:rPr lang="pt-BR" sz="2800" b="1" dirty="0">
                <a:latin typeface="Consolas" panose="020B0609020204030204" pitchFamily="49" charset="0"/>
              </a:rPr>
              <a:t>  recursion();</a:t>
            </a:r>
            <a:endParaRPr lang="pt-BR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  </a:t>
            </a:r>
            <a:r>
              <a:rPr lang="pt-BR" sz="2800" b="1" dirty="0">
                <a:solidFill>
                  <a:srgbClr val="00B050"/>
                </a:solidFill>
                <a:latin typeface="Consolas" panose="020B0609020204030204" pitchFamily="49" charset="0"/>
              </a:rPr>
              <a:t>// </a:t>
            </a:r>
            <a:r>
              <a:rPr lang="pt-BR" sz="28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Post-actions</a:t>
            </a:r>
            <a:endParaRPr lang="pt-BR" sz="2800" b="1" i="1" dirty="0">
              <a:latin typeface="Consolas" panose="020B0609020204030204" pitchFamily="49" charset="0"/>
            </a:endParaRPr>
          </a:p>
          <a:p>
            <a:r>
              <a:rPr lang="pt-BR" sz="28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8533B12-33A5-415A-8C36-BC6EA72F5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93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Direct recursion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method directly calls itself</a:t>
            </a:r>
          </a:p>
          <a:p>
            <a:r>
              <a:rPr lang="en-US" dirty="0"/>
              <a:t>Indirect recursion</a:t>
            </a:r>
          </a:p>
          <a:p>
            <a:pPr lvl="1"/>
            <a:r>
              <a:rPr lang="en-US" dirty="0"/>
              <a:t>Method a calls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, method </a:t>
            </a:r>
            <a:r>
              <a:rPr lang="en-US" b="1" dirty="0">
                <a:solidFill>
                  <a:schemeClr val="bg1"/>
                </a:solidFill>
              </a:rPr>
              <a:t>b</a:t>
            </a:r>
            <a:r>
              <a:rPr lang="en-US" dirty="0"/>
              <a:t> calls </a:t>
            </a:r>
            <a:r>
              <a:rPr lang="en-US" b="1" dirty="0">
                <a:solidFill>
                  <a:schemeClr val="bg1"/>
                </a:solidFill>
              </a:rPr>
              <a:t>a</a:t>
            </a:r>
          </a:p>
          <a:p>
            <a:pPr lvl="1"/>
            <a:r>
              <a:rPr lang="en-US" dirty="0"/>
              <a:t>Or even </a:t>
            </a: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b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c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and Indirect Recursion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467601" y="1800615"/>
            <a:ext cx="2147441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void 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a();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239001" y="4267201"/>
            <a:ext cx="2147441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void a()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b();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386442" y="4267201"/>
            <a:ext cx="2147441" cy="156925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void b()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  a();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cxnSp>
        <p:nvCxnSpPr>
          <p:cNvPr id="8" name="Straight Connector 11"/>
          <p:cNvCxnSpPr>
            <a:stCxn id="5" idx="3"/>
            <a:endCxn id="5" idx="0"/>
          </p:cNvCxnSpPr>
          <p:nvPr/>
        </p:nvCxnSpPr>
        <p:spPr>
          <a:xfrm flipH="1" flipV="1">
            <a:off x="8541320" y="1800614"/>
            <a:ext cx="1073720" cy="784626"/>
          </a:xfrm>
          <a:prstGeom prst="curvedConnector4">
            <a:avLst>
              <a:gd name="adj1" fmla="val -40719"/>
              <a:gd name="adj2" fmla="val 178517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>
            <a:stCxn id="6" idx="0"/>
            <a:endCxn id="7" idx="0"/>
          </p:cNvCxnSpPr>
          <p:nvPr/>
        </p:nvCxnSpPr>
        <p:spPr>
          <a:xfrm rot="5400000" flipH="1" flipV="1">
            <a:off x="9386442" y="3193480"/>
            <a:ext cx="12697" cy="2147441"/>
          </a:xfrm>
          <a:prstGeom prst="curvedConnector3">
            <a:avLst>
              <a:gd name="adj1" fmla="val 5791291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1"/>
          <p:cNvCxnSpPr>
            <a:cxnSpLocks/>
            <a:stCxn id="7" idx="2"/>
            <a:endCxn id="6" idx="2"/>
          </p:cNvCxnSpPr>
          <p:nvPr/>
        </p:nvCxnSpPr>
        <p:spPr>
          <a:xfrm rot="5400000">
            <a:off x="9386442" y="4762731"/>
            <a:ext cx="12697" cy="2147441"/>
          </a:xfrm>
          <a:prstGeom prst="curvedConnector3">
            <a:avLst>
              <a:gd name="adj1" fmla="val 6697039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980DF-2E81-4CE4-9948-3E790B419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31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 function that calls itself </a:t>
            </a:r>
            <a:br>
              <a:rPr lang="en-US" dirty="0"/>
            </a:br>
            <a:r>
              <a:rPr lang="en-US" dirty="0"/>
              <a:t>repeatedly until a certain </a:t>
            </a:r>
            <a:br>
              <a:rPr lang="en-US" dirty="0"/>
            </a:br>
            <a:r>
              <a:rPr lang="en-US" dirty="0"/>
              <a:t>condition is met</a:t>
            </a:r>
            <a:endParaRPr lang="bg-BG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function repeats a </a:t>
            </a:r>
            <a:br>
              <a:rPr lang="en-US" dirty="0"/>
            </a:br>
            <a:r>
              <a:rPr lang="en-US" dirty="0"/>
              <a:t>defined process until </a:t>
            </a:r>
            <a:br>
              <a:rPr lang="en-US" dirty="0"/>
            </a:br>
            <a:r>
              <a:rPr lang="en-US" dirty="0"/>
              <a:t>a condition fails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vs. Recursive Approach</a:t>
            </a:r>
            <a:endParaRPr lang="bg-BG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3352800" cy="32022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819400"/>
            <a:ext cx="3505200" cy="3100286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CABB2D9B-7101-4C69-B3FF-307A0A8D2903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4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677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039" y="395016"/>
            <a:ext cx="3123387" cy="3834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997D19F-C8D7-4212-8913-3423BD6CAC3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341281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42774" y="1196125"/>
            <a:ext cx="10780859" cy="2075282"/>
          </a:xfrm>
        </p:spPr>
        <p:txBody>
          <a:bodyPr/>
          <a:lstStyle/>
          <a:p>
            <a:r>
              <a:rPr lang="en-US" dirty="0"/>
              <a:t>Write a </a:t>
            </a:r>
            <a:r>
              <a:rPr lang="en-US" b="1" dirty="0">
                <a:solidFill>
                  <a:srgbClr val="FF0000"/>
                </a:solidFill>
              </a:rPr>
              <a:t>recursive method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that:</a:t>
            </a:r>
          </a:p>
          <a:p>
            <a:pPr lvl="1"/>
            <a:r>
              <a:rPr lang="en-US" dirty="0"/>
              <a:t>Finds the sum of all numbers stored in an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int[] array</a:t>
            </a:r>
            <a:endParaRPr lang="bg-BG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dirty="0"/>
              <a:t>Read numbers from the console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Recursive Array Sum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0AD6482-9D74-40E8-9845-79AAE6FB3A3B}"/>
              </a:ext>
            </a:extLst>
          </p:cNvPr>
          <p:cNvSpPr txBox="1">
            <a:spLocks/>
          </p:cNvSpPr>
          <p:nvPr/>
        </p:nvSpPr>
        <p:spPr>
          <a:xfrm>
            <a:off x="1419235" y="3572274"/>
            <a:ext cx="179148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000" dirty="0">
                <a:solidFill>
                  <a:schemeClr val="tx1"/>
                </a:solidFill>
                <a:effectLst/>
              </a:rPr>
              <a:t>1 2 3 4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0DF382D-B9A1-49D1-BF8D-EDEF44AA0290}"/>
              </a:ext>
            </a:extLst>
          </p:cNvPr>
          <p:cNvSpPr txBox="1">
            <a:spLocks/>
          </p:cNvSpPr>
          <p:nvPr/>
        </p:nvSpPr>
        <p:spPr>
          <a:xfrm>
            <a:off x="4206000" y="3388646"/>
            <a:ext cx="685800" cy="114143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000" dirty="0">
                <a:solidFill>
                  <a:schemeClr val="tx1"/>
                </a:solidFill>
                <a:effectLst/>
              </a:rPr>
              <a:t>10</a:t>
            </a:r>
          </a:p>
        </p:txBody>
      </p:sp>
      <p:sp>
        <p:nvSpPr>
          <p:cNvPr id="17" name="Arrow: Right 13">
            <a:extLst>
              <a:ext uri="{FF2B5EF4-FFF2-40B4-BE49-F238E27FC236}">
                <a16:creationId xmlns:a16="http://schemas.microsoft.com/office/drawing/2014/main" id="{C66A4BB2-5CEA-45D5-8A4A-1876C24A354F}"/>
              </a:ext>
            </a:extLst>
          </p:cNvPr>
          <p:cNvSpPr/>
          <p:nvPr/>
        </p:nvSpPr>
        <p:spPr>
          <a:xfrm>
            <a:off x="3442289" y="3736983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FD19027-FE85-41DC-87EE-1AF534661569}"/>
              </a:ext>
            </a:extLst>
          </p:cNvPr>
          <p:cNvSpPr txBox="1">
            <a:spLocks/>
          </p:cNvSpPr>
          <p:nvPr/>
        </p:nvSpPr>
        <p:spPr>
          <a:xfrm>
            <a:off x="1419235" y="4615792"/>
            <a:ext cx="1791488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bg-BG" sz="3000" dirty="0">
                <a:solidFill>
                  <a:schemeClr val="tx1"/>
                </a:solidFill>
                <a:effectLst/>
              </a:rPr>
              <a:t>-1 0 1</a:t>
            </a:r>
            <a:endParaRPr lang="en-GB" sz="3000" dirty="0">
              <a:solidFill>
                <a:schemeClr val="tx1"/>
              </a:solidFill>
              <a:effectLst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D72DA72-4726-4A0E-853F-F89D7FE18A8B}"/>
              </a:ext>
            </a:extLst>
          </p:cNvPr>
          <p:cNvSpPr txBox="1">
            <a:spLocks/>
          </p:cNvSpPr>
          <p:nvPr/>
        </p:nvSpPr>
        <p:spPr>
          <a:xfrm>
            <a:off x="4206000" y="4647358"/>
            <a:ext cx="685799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bg-BG" sz="3000" dirty="0">
                <a:solidFill>
                  <a:schemeClr val="tx1"/>
                </a:solidFill>
                <a:effectLst/>
              </a:rPr>
              <a:t>0</a:t>
            </a:r>
            <a:endParaRPr lang="en-GB" sz="3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Arrow: Right 13">
            <a:extLst>
              <a:ext uri="{FF2B5EF4-FFF2-40B4-BE49-F238E27FC236}">
                <a16:creationId xmlns:a16="http://schemas.microsoft.com/office/drawing/2014/main" id="{0C961FFD-C8C6-4741-994D-BC067FDC3A2B}"/>
              </a:ext>
            </a:extLst>
          </p:cNvPr>
          <p:cNvSpPr/>
          <p:nvPr/>
        </p:nvSpPr>
        <p:spPr>
          <a:xfrm>
            <a:off x="3442289" y="4756256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3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33DDA-D9A5-40EE-8BF8-79CC339690FA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39A9647B-CC6F-49D5-9E0F-E3C2C6104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62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12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Recursive Array Sum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3CAAB1-1BB5-4293-8AF9-ED1802C62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00" y="2368108"/>
            <a:ext cx="10058400" cy="2677656"/>
          </a:xfrm>
          <a:prstGeom prst="rect">
            <a:avLst/>
          </a:prstGeom>
          <a:solidFill>
            <a:schemeClr val="tx1">
              <a:lumMod val="20000"/>
              <a:lumOff val="8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defTabSz="1218438" latinLnBrk="1"/>
            <a:r>
              <a:rPr lang="en-US" sz="2800" b="1" dirty="0">
                <a:latin typeface="Consolas" pitchFamily="49" charset="0"/>
              </a:rPr>
              <a:t>static int sum(int[] array, int index) {</a:t>
            </a:r>
          </a:p>
          <a:p>
            <a:pPr defTabSz="1218438" latinLnBrk="1"/>
            <a:r>
              <a:rPr lang="en-US" sz="2800" b="1" dirty="0">
                <a:latin typeface="Consolas" pitchFamily="49" charset="0"/>
              </a:rPr>
              <a:t>  if (index == array.length - 1) {</a:t>
            </a:r>
          </a:p>
          <a:p>
            <a:pPr defTabSz="1218438" latinLnBrk="1"/>
            <a:r>
              <a:rPr lang="en-US" sz="2800" b="1" dirty="0">
                <a:latin typeface="Consolas" pitchFamily="49" charset="0"/>
              </a:rPr>
              <a:t>    return array[index];</a:t>
            </a:r>
          </a:p>
          <a:p>
            <a:pPr defTabSz="1218438" latinLnBrk="1"/>
            <a:r>
              <a:rPr lang="en-US" sz="2800" b="1" dirty="0">
                <a:latin typeface="Consolas" pitchFamily="49" charset="0"/>
              </a:rPr>
              <a:t>  }</a:t>
            </a:r>
          </a:p>
          <a:p>
            <a:pPr defTabSz="1218438" latinLnBrk="1"/>
            <a:r>
              <a:rPr lang="en-US" sz="2800" b="1" dirty="0">
                <a:latin typeface="Consolas" pitchFamily="49" charset="0"/>
              </a:rPr>
              <a:t>  return array[index] + sum(array, index + 1);</a:t>
            </a:r>
          </a:p>
          <a:p>
            <a:pPr defTabSz="1218438" latinLnBrk="1"/>
            <a:r>
              <a:rPr lang="en-US" sz="2800" b="1" dirty="0">
                <a:latin typeface="Consolas" pitchFamily="49" charset="0"/>
              </a:rPr>
              <a:t>}</a:t>
            </a:r>
            <a:endParaRPr lang="en-GB" sz="2800" b="1" dirty="0">
              <a:latin typeface="Consolas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CF0C3-ED87-4F6A-AD92-669A552EDACC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6346BC5-EC55-4AE9-A77F-BD94E0147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459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570355"/>
          </a:xfrm>
        </p:spPr>
        <p:txBody>
          <a:bodyPr/>
          <a:lstStyle/>
          <a:p>
            <a:r>
              <a:rPr lang="en-US" dirty="0"/>
              <a:t>Create a </a:t>
            </a:r>
            <a:r>
              <a:rPr lang="en-US" b="1" dirty="0">
                <a:solidFill>
                  <a:srgbClr val="FF0000"/>
                </a:solidFill>
              </a:rPr>
              <a:t>recursive method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that calculates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n!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Read n from the console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Recursive Factorial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80AD6482-9D74-40E8-9845-79AAE6FB3A3B}"/>
              </a:ext>
            </a:extLst>
          </p:cNvPr>
          <p:cNvSpPr txBox="1">
            <a:spLocks/>
          </p:cNvSpPr>
          <p:nvPr/>
        </p:nvSpPr>
        <p:spPr>
          <a:xfrm>
            <a:off x="1229032" y="2743201"/>
            <a:ext cx="1292759" cy="801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432000" tIns="183600" rIns="432000" bIns="1836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/>
              <a:t>5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D0DF382D-B9A1-49D1-BF8D-EDEF44AA0290}"/>
              </a:ext>
            </a:extLst>
          </p:cNvPr>
          <p:cNvSpPr txBox="1">
            <a:spLocks/>
          </p:cNvSpPr>
          <p:nvPr/>
        </p:nvSpPr>
        <p:spPr>
          <a:xfrm>
            <a:off x="3810000" y="2739565"/>
            <a:ext cx="2286000" cy="801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432000" tIns="183600" rIns="432000" bIns="1836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/>
              <a:t>120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943B65B-40F3-431E-97EB-3C846E0A5020}"/>
              </a:ext>
            </a:extLst>
          </p:cNvPr>
          <p:cNvSpPr txBox="1">
            <a:spLocks/>
          </p:cNvSpPr>
          <p:nvPr/>
        </p:nvSpPr>
        <p:spPr>
          <a:xfrm>
            <a:off x="1229032" y="4114800"/>
            <a:ext cx="1292759" cy="801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432000" tIns="183600" rIns="432000" bIns="1836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/>
              <a:t>10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8447402-0808-4456-AA86-BAFA3F34D09E}"/>
              </a:ext>
            </a:extLst>
          </p:cNvPr>
          <p:cNvSpPr txBox="1">
            <a:spLocks/>
          </p:cNvSpPr>
          <p:nvPr/>
        </p:nvSpPr>
        <p:spPr>
          <a:xfrm>
            <a:off x="3809999" y="4114800"/>
            <a:ext cx="2286001" cy="8016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432000" tIns="183600" rIns="432000" bIns="1836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/>
              <a:t>3628800</a:t>
            </a:r>
          </a:p>
        </p:txBody>
      </p:sp>
      <p:sp>
        <p:nvSpPr>
          <p:cNvPr id="15" name="Arrow: Right 13">
            <a:extLst>
              <a:ext uri="{FF2B5EF4-FFF2-40B4-BE49-F238E27FC236}">
                <a16:creationId xmlns:a16="http://schemas.microsoft.com/office/drawing/2014/main" id="{C66A4BB2-5CEA-45D5-8A4A-1876C24A354F}"/>
              </a:ext>
            </a:extLst>
          </p:cNvPr>
          <p:cNvSpPr/>
          <p:nvPr/>
        </p:nvSpPr>
        <p:spPr>
          <a:xfrm>
            <a:off x="2899822" y="2918925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rrow: Right 13">
            <a:extLst>
              <a:ext uri="{FF2B5EF4-FFF2-40B4-BE49-F238E27FC236}">
                <a16:creationId xmlns:a16="http://schemas.microsoft.com/office/drawing/2014/main" id="{0C961FFD-C8C6-4741-994D-BC067FDC3A2B}"/>
              </a:ext>
            </a:extLst>
          </p:cNvPr>
          <p:cNvSpPr/>
          <p:nvPr/>
        </p:nvSpPr>
        <p:spPr>
          <a:xfrm>
            <a:off x="2899823" y="4294161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609" y="2743200"/>
            <a:ext cx="2743200" cy="2743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373939-DB3E-441B-8D15-2C7F61FEA3B7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66A6F33-1595-4587-9059-9DCB147CD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246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1" grpId="0" animBg="1"/>
      <p:bldP spid="22" grpId="0" animBg="1"/>
      <p:bldP spid="15" grpId="0" animBg="1"/>
      <p:bldP spid="1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Recursive Factorial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588074" y="2353981"/>
            <a:ext cx="7015852" cy="2677656"/>
          </a:xfrm>
          <a:prstGeom prst="rect">
            <a:avLst/>
          </a:prstGeom>
          <a:solidFill>
            <a:schemeClr val="tx1">
              <a:lumMod val="20000"/>
              <a:lumOff val="80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defPPr>
              <a:defRPr lang="en-US"/>
            </a:defPPr>
            <a:lvl1pPr defTabSz="1218438" latinLnBrk="1">
              <a:defRPr sz="2800" b="1">
                <a:latin typeface="Consolas" pitchFamily="49" charset="0"/>
              </a:defRPr>
            </a:lvl1pPr>
          </a:lstStyle>
          <a:p>
            <a:r>
              <a:rPr lang="pt-BR" dirty="0"/>
              <a:t>static long </a:t>
            </a:r>
            <a:r>
              <a:rPr lang="pt-BR" dirty="0">
                <a:solidFill>
                  <a:schemeClr val="bg1"/>
                </a:solidFill>
              </a:rPr>
              <a:t>factorial</a:t>
            </a:r>
            <a:r>
              <a:rPr lang="pt-BR" dirty="0"/>
              <a:t>(int num) {</a:t>
            </a:r>
          </a:p>
          <a:p>
            <a:r>
              <a:rPr lang="pt-BR" dirty="0"/>
              <a:t>  if (</a:t>
            </a:r>
            <a:r>
              <a:rPr lang="pt-BR" dirty="0">
                <a:solidFill>
                  <a:schemeClr val="bg1"/>
                </a:solidFill>
              </a:rPr>
              <a:t>num == 0</a:t>
            </a:r>
            <a:r>
              <a:rPr lang="pt-BR" dirty="0"/>
              <a:t>) {</a:t>
            </a:r>
          </a:p>
          <a:p>
            <a:r>
              <a:rPr lang="pt-BR" dirty="0"/>
              <a:t>    return 1; 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return num * </a:t>
            </a:r>
            <a:r>
              <a:rPr lang="pt-BR" dirty="0">
                <a:solidFill>
                  <a:schemeClr val="bg1"/>
                </a:solidFill>
              </a:rPr>
              <a:t>factorial</a:t>
            </a:r>
            <a:r>
              <a:rPr lang="pt-BR" dirty="0"/>
              <a:t>(</a:t>
            </a:r>
            <a:r>
              <a:rPr lang="pt-BR" dirty="0">
                <a:solidFill>
                  <a:schemeClr val="bg1"/>
                </a:solidFill>
              </a:rPr>
              <a:t>num - 1</a:t>
            </a:r>
            <a:r>
              <a:rPr lang="pt-BR" dirty="0"/>
              <a:t>);</a:t>
            </a:r>
          </a:p>
          <a:p>
            <a:r>
              <a:rPr lang="pt-BR" dirty="0"/>
              <a:t>} 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473770F-9FF0-49FA-ADE3-AA86FBCE5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3202" y="3356054"/>
            <a:ext cx="1677988" cy="609600"/>
          </a:xfrm>
          <a:prstGeom prst="wedgeRoundRectCallout">
            <a:avLst>
              <a:gd name="adj1" fmla="val -59987"/>
              <a:gd name="adj2" fmla="val -494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noProof="1">
                <a:solidFill>
                  <a:srgbClr val="FFFFFF"/>
                </a:solidFill>
              </a:rPr>
              <a:t>Base case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498A1-A101-475A-B85E-D72C74B67BEC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9C49D6C-A2DE-425D-8E12-119D74CB8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935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cs typeface="Consolas" panose="020B0609020204030204" pitchFamily="49" charset="0"/>
              </a:rPr>
              <a:t>Queues provide the following functionality:</a:t>
            </a:r>
          </a:p>
          <a:p>
            <a:pPr lvl="1"/>
            <a:r>
              <a:rPr lang="en-US" dirty="0"/>
              <a:t>Adding an element at the end of the queue</a:t>
            </a:r>
          </a:p>
          <a:p>
            <a:endParaRPr lang="en-US" sz="3198" dirty="0"/>
          </a:p>
          <a:p>
            <a:pPr lvl="1"/>
            <a:endParaRPr lang="en-US" noProof="1"/>
          </a:p>
          <a:p>
            <a:pPr lvl="1"/>
            <a:r>
              <a:rPr lang="en-US" noProof="1"/>
              <a:t>Removing</a:t>
            </a:r>
            <a:r>
              <a:rPr lang="en-US" dirty="0"/>
              <a:t> the first element from the queue</a:t>
            </a:r>
          </a:p>
          <a:p>
            <a:endParaRPr lang="en-US" sz="3198" dirty="0"/>
          </a:p>
          <a:p>
            <a:endParaRPr lang="en-US" sz="3198" dirty="0"/>
          </a:p>
          <a:p>
            <a:pPr lvl="1"/>
            <a:r>
              <a:rPr lang="en-US" noProof="1"/>
              <a:t>Getting the first element of the queue without removing 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– Abstract Data Type</a:t>
            </a:r>
          </a:p>
        </p:txBody>
      </p:sp>
      <p:grpSp>
        <p:nvGrpSpPr>
          <p:cNvPr id="4" name="Group 3"/>
          <p:cNvGrpSpPr/>
          <p:nvPr/>
        </p:nvGrpSpPr>
        <p:grpSpPr>
          <a:xfrm flipH="1">
            <a:off x="2347804" y="2037286"/>
            <a:ext cx="7119986" cy="857034"/>
            <a:chOff x="2022426" y="2325649"/>
            <a:chExt cx="8140795" cy="961076"/>
          </a:xfrm>
        </p:grpSpPr>
        <p:grpSp>
          <p:nvGrpSpPr>
            <p:cNvPr id="5" name="Group 4"/>
            <p:cNvGrpSpPr/>
            <p:nvPr/>
          </p:nvGrpSpPr>
          <p:grpSpPr>
            <a:xfrm>
              <a:off x="2022426" y="2438400"/>
              <a:ext cx="8140795" cy="779501"/>
              <a:chOff x="1865277" y="3505200"/>
              <a:chExt cx="8140795" cy="77950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3221276" y="3505200"/>
                <a:ext cx="5410199" cy="779501"/>
                <a:chOff x="5186315" y="4733024"/>
                <a:chExt cx="5410199" cy="779501"/>
              </a:xfrm>
            </p:grpSpPr>
            <p:sp>
              <p:nvSpPr>
                <p:cNvPr id="10" name="Text Placeholder 7"/>
                <p:cNvSpPr txBox="1">
                  <a:spLocks/>
                </p:cNvSpPr>
                <p:nvPr/>
              </p:nvSpPr>
              <p:spPr>
                <a:xfrm>
                  <a:off x="5186315" y="4733024"/>
                  <a:ext cx="5410199" cy="7795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noProof="1"/>
                </a:p>
              </p:txBody>
            </p:sp>
            <p:sp>
              <p:nvSpPr>
                <p:cNvPr id="11" name="Text Placeholder 7"/>
                <p:cNvSpPr txBox="1">
                  <a:spLocks/>
                </p:cNvSpPr>
                <p:nvPr/>
              </p:nvSpPr>
              <p:spPr>
                <a:xfrm>
                  <a:off x="5332414" y="4845776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2</a:t>
                  </a:r>
                </a:p>
              </p:txBody>
            </p:sp>
            <p:sp>
              <p:nvSpPr>
                <p:cNvPr id="12" name="Text Placeholder 7"/>
                <p:cNvSpPr txBox="1">
                  <a:spLocks/>
                </p:cNvSpPr>
                <p:nvPr/>
              </p:nvSpPr>
              <p:spPr>
                <a:xfrm>
                  <a:off x="8837612" y="4848931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10</a:t>
                  </a:r>
                </a:p>
              </p:txBody>
            </p:sp>
            <p:sp>
              <p:nvSpPr>
                <p:cNvPr id="13" name="Text Placeholder 7"/>
                <p:cNvSpPr txBox="1">
                  <a:spLocks/>
                </p:cNvSpPr>
                <p:nvPr/>
              </p:nvSpPr>
              <p:spPr>
                <a:xfrm>
                  <a:off x="7085013" y="4845776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5</a:t>
                  </a:r>
                </a:p>
              </p:txBody>
            </p:sp>
          </p:grpSp>
          <p:cxnSp>
            <p:nvCxnSpPr>
              <p:cNvPr id="8" name="Straight Arrow Connector 7"/>
              <p:cNvCxnSpPr>
                <a:cxnSpLocks/>
              </p:cNvCxnSpPr>
              <p:nvPr/>
            </p:nvCxnSpPr>
            <p:spPr>
              <a:xfrm rot="10800000">
                <a:off x="1865277" y="3894950"/>
                <a:ext cx="1219200" cy="875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cxnSpLocks/>
              </p:cNvCxnSpPr>
              <p:nvPr/>
            </p:nvCxnSpPr>
            <p:spPr>
              <a:xfrm rot="10800000">
                <a:off x="8786872" y="3886200"/>
                <a:ext cx="1219200" cy="875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Oval 5"/>
            <p:cNvSpPr/>
            <p:nvPr/>
          </p:nvSpPr>
          <p:spPr>
            <a:xfrm>
              <a:off x="7029722" y="2325649"/>
              <a:ext cx="1612805" cy="961076"/>
            </a:xfrm>
            <a:prstGeom prst="ellipse">
              <a:avLst/>
            </a:prstGeom>
            <a:solidFill>
              <a:schemeClr val="accent1">
                <a:alpha val="31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 flipH="1">
            <a:off x="2347803" y="3364364"/>
            <a:ext cx="7119987" cy="1217019"/>
            <a:chOff x="2022426" y="3418574"/>
            <a:chExt cx="8140795" cy="1432859"/>
          </a:xfrm>
        </p:grpSpPr>
        <p:grpSp>
          <p:nvGrpSpPr>
            <p:cNvPr id="15" name="Group 14"/>
            <p:cNvGrpSpPr/>
            <p:nvPr/>
          </p:nvGrpSpPr>
          <p:grpSpPr>
            <a:xfrm>
              <a:off x="2022426" y="3734429"/>
              <a:ext cx="8140795" cy="779501"/>
              <a:chOff x="1865277" y="3505200"/>
              <a:chExt cx="8140795" cy="77950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221276" y="3505200"/>
                <a:ext cx="5410199" cy="779501"/>
                <a:chOff x="5186315" y="4733024"/>
                <a:chExt cx="5410199" cy="779501"/>
              </a:xfrm>
            </p:grpSpPr>
            <p:sp>
              <p:nvSpPr>
                <p:cNvPr id="21" name="Text Placeholder 7"/>
                <p:cNvSpPr txBox="1">
                  <a:spLocks/>
                </p:cNvSpPr>
                <p:nvPr/>
              </p:nvSpPr>
              <p:spPr>
                <a:xfrm>
                  <a:off x="5186315" y="4733024"/>
                  <a:ext cx="5410199" cy="7795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noProof="1"/>
                </a:p>
              </p:txBody>
            </p:sp>
            <p:sp>
              <p:nvSpPr>
                <p:cNvPr id="22" name="Text Placeholder 7"/>
                <p:cNvSpPr txBox="1">
                  <a:spLocks/>
                </p:cNvSpPr>
                <p:nvPr/>
              </p:nvSpPr>
              <p:spPr>
                <a:xfrm>
                  <a:off x="5332414" y="4845776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2</a:t>
                  </a:r>
                </a:p>
              </p:txBody>
            </p:sp>
            <p:sp>
              <p:nvSpPr>
                <p:cNvPr id="23" name="Text Placeholder 7"/>
                <p:cNvSpPr txBox="1">
                  <a:spLocks/>
                </p:cNvSpPr>
                <p:nvPr/>
              </p:nvSpPr>
              <p:spPr>
                <a:xfrm>
                  <a:off x="8837612" y="4848931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10</a:t>
                  </a:r>
                </a:p>
              </p:txBody>
            </p:sp>
            <p:sp>
              <p:nvSpPr>
                <p:cNvPr id="24" name="Text Placeholder 7"/>
                <p:cNvSpPr txBox="1">
                  <a:spLocks/>
                </p:cNvSpPr>
                <p:nvPr/>
              </p:nvSpPr>
              <p:spPr>
                <a:xfrm>
                  <a:off x="7085013" y="4845776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5</a:t>
                  </a:r>
                </a:p>
              </p:txBody>
            </p:sp>
          </p:grpSp>
          <p:cxnSp>
            <p:nvCxnSpPr>
              <p:cNvPr id="19" name="Straight Arrow Connector 18"/>
              <p:cNvCxnSpPr>
                <a:cxnSpLocks/>
              </p:cNvCxnSpPr>
              <p:nvPr/>
            </p:nvCxnSpPr>
            <p:spPr>
              <a:xfrm rot="10800000">
                <a:off x="1865277" y="3894950"/>
                <a:ext cx="1219200" cy="875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cxnSpLocks/>
              </p:cNvCxnSpPr>
              <p:nvPr/>
            </p:nvCxnSpPr>
            <p:spPr>
              <a:xfrm rot="10800000">
                <a:off x="8786872" y="3886200"/>
                <a:ext cx="1219200" cy="875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/>
            <p:cNvSpPr/>
            <p:nvPr/>
          </p:nvSpPr>
          <p:spPr>
            <a:xfrm>
              <a:off x="3526122" y="3654466"/>
              <a:ext cx="1612805" cy="961076"/>
            </a:xfrm>
            <a:prstGeom prst="ellipse">
              <a:avLst/>
            </a:prstGeom>
            <a:solidFill>
              <a:schemeClr val="accent1">
                <a:alpha val="31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7" name="Multiplication Sign 30"/>
            <p:cNvSpPr/>
            <p:nvPr/>
          </p:nvSpPr>
          <p:spPr>
            <a:xfrm>
              <a:off x="3553426" y="3418574"/>
              <a:ext cx="1585501" cy="1432859"/>
            </a:xfrm>
            <a:prstGeom prst="mathMultiply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grpSp>
        <p:nvGrpSpPr>
          <p:cNvPr id="25" name="Group 24"/>
          <p:cNvGrpSpPr/>
          <p:nvPr/>
        </p:nvGrpSpPr>
        <p:grpSpPr>
          <a:xfrm flipH="1">
            <a:off x="2364066" y="5088348"/>
            <a:ext cx="7119987" cy="910293"/>
            <a:chOff x="2022426" y="4961634"/>
            <a:chExt cx="8140795" cy="961076"/>
          </a:xfrm>
        </p:grpSpPr>
        <p:grpSp>
          <p:nvGrpSpPr>
            <p:cNvPr id="26" name="Group 25"/>
            <p:cNvGrpSpPr/>
            <p:nvPr/>
          </p:nvGrpSpPr>
          <p:grpSpPr>
            <a:xfrm>
              <a:off x="2022426" y="5037452"/>
              <a:ext cx="8140795" cy="779501"/>
              <a:chOff x="1865277" y="3505200"/>
              <a:chExt cx="8140795" cy="779501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221276" y="3505200"/>
                <a:ext cx="5410199" cy="779501"/>
                <a:chOff x="5186315" y="4733024"/>
                <a:chExt cx="5410199" cy="779501"/>
              </a:xfrm>
            </p:grpSpPr>
            <p:sp>
              <p:nvSpPr>
                <p:cNvPr id="31" name="Text Placeholder 7"/>
                <p:cNvSpPr txBox="1">
                  <a:spLocks/>
                </p:cNvSpPr>
                <p:nvPr/>
              </p:nvSpPr>
              <p:spPr>
                <a:xfrm>
                  <a:off x="5186315" y="4733024"/>
                  <a:ext cx="5410199" cy="779501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noProof="1"/>
                </a:p>
              </p:txBody>
            </p:sp>
            <p:sp>
              <p:nvSpPr>
                <p:cNvPr id="32" name="Text Placeholder 7"/>
                <p:cNvSpPr txBox="1">
                  <a:spLocks/>
                </p:cNvSpPr>
                <p:nvPr/>
              </p:nvSpPr>
              <p:spPr>
                <a:xfrm>
                  <a:off x="5332414" y="4845776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2</a:t>
                  </a:r>
                </a:p>
              </p:txBody>
            </p:sp>
            <p:sp>
              <p:nvSpPr>
                <p:cNvPr id="33" name="Text Placeholder 7"/>
                <p:cNvSpPr txBox="1">
                  <a:spLocks/>
                </p:cNvSpPr>
                <p:nvPr/>
              </p:nvSpPr>
              <p:spPr>
                <a:xfrm>
                  <a:off x="8837612" y="4848931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10</a:t>
                  </a:r>
                </a:p>
              </p:txBody>
            </p:sp>
            <p:sp>
              <p:nvSpPr>
                <p:cNvPr id="34" name="Text Placeholder 7"/>
                <p:cNvSpPr txBox="1">
                  <a:spLocks/>
                </p:cNvSpPr>
                <p:nvPr/>
              </p:nvSpPr>
              <p:spPr>
                <a:xfrm>
                  <a:off x="7085013" y="4845776"/>
                  <a:ext cx="1612805" cy="55399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  <a:alpha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txBody>
                <a:bodyPr vert="horz" wrap="square" lIns="180000" tIns="91440" rIns="180000" bIns="91440" rtlCol="0">
                  <a:spAutoFit/>
                </a:bodyPr>
                <a:lstStyle>
                  <a:defPPr>
                    <a:defRPr lang="en-US"/>
                  </a:defPPr>
                  <a:lvl1pPr marL="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0949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21898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82848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43797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304746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3656960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4266453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4875947" algn="l" defTabSz="1218987" rtl="0" eaLnBrk="1" latinLnBrk="0" hangingPunct="1"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noProof="1"/>
                    <a:t>5</a:t>
                  </a:r>
                </a:p>
              </p:txBody>
            </p:sp>
          </p:grpSp>
          <p:cxnSp>
            <p:nvCxnSpPr>
              <p:cNvPr id="29" name="Straight Arrow Connector 28"/>
              <p:cNvCxnSpPr>
                <a:cxnSpLocks/>
              </p:cNvCxnSpPr>
              <p:nvPr/>
            </p:nvCxnSpPr>
            <p:spPr>
              <a:xfrm rot="10800000">
                <a:off x="1865277" y="3894950"/>
                <a:ext cx="1219200" cy="875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>
                <a:cxnSpLocks/>
              </p:cNvCxnSpPr>
              <p:nvPr/>
            </p:nvCxnSpPr>
            <p:spPr>
              <a:xfrm rot="10800000">
                <a:off x="8786872" y="3886200"/>
                <a:ext cx="1219200" cy="8750"/>
              </a:xfrm>
              <a:prstGeom prst="straightConnector1">
                <a:avLst/>
              </a:prstGeom>
              <a:ln w="762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/>
            <p:cNvSpPr/>
            <p:nvPr/>
          </p:nvSpPr>
          <p:spPr>
            <a:xfrm>
              <a:off x="3524523" y="4961634"/>
              <a:ext cx="1612805" cy="961076"/>
            </a:xfrm>
            <a:prstGeom prst="ellipse">
              <a:avLst/>
            </a:prstGeom>
            <a:solidFill>
              <a:schemeClr val="accent1">
                <a:alpha val="31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37" name="Slide Number">
            <a:extLst>
              <a:ext uri="{FF2B5EF4-FFF2-40B4-BE49-F238E27FC236}">
                <a16:creationId xmlns:a16="http://schemas.microsoft.com/office/drawing/2014/main" id="{E78C3675-29CA-4132-B217-5B4FA8D9C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3770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A7AAEE0-0238-4B76-AAB8-4C9383D42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47" y="1066801"/>
            <a:ext cx="2221706" cy="308318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E6F7F2A-4C37-4CA6-B2A5-9FC7D516F2A9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Brute-Force Algorithms</a:t>
            </a:r>
          </a:p>
        </p:txBody>
      </p:sp>
    </p:spTree>
    <p:extLst>
      <p:ext uri="{BB962C8B-B14F-4D97-AF65-F5344CB8AC3E}">
        <p14:creationId xmlns:p14="http://schemas.microsoft.com/office/powerpoint/2010/main" val="152926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BF91CE-1CE8-4918-897A-EBC3428659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3440" y="1150939"/>
            <a:ext cx="6733160" cy="2430462"/>
          </a:xfrm>
        </p:spPr>
        <p:txBody>
          <a:bodyPr/>
          <a:lstStyle/>
          <a:p>
            <a:r>
              <a:rPr lang="en-US" dirty="0"/>
              <a:t>Trying all possible combinations</a:t>
            </a:r>
          </a:p>
          <a:p>
            <a:r>
              <a:rPr lang="en-US" dirty="0"/>
              <a:t>Picking the best solution</a:t>
            </a:r>
          </a:p>
          <a:p>
            <a:r>
              <a:rPr lang="en-US" dirty="0"/>
              <a:t>Usually slow and inefficient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2971800" y="4084320"/>
            <a:ext cx="1097280" cy="17068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4267200" y="4084320"/>
            <a:ext cx="1097280" cy="17068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562600" y="4084320"/>
            <a:ext cx="1097280" cy="17068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8000" y="4084320"/>
            <a:ext cx="1097280" cy="17068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153400" y="4084320"/>
            <a:ext cx="1097280" cy="170688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31D9F73-1C30-4E62-BDC8-15CFE82FD6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25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6002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28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54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80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106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186882EF-06DD-423A-B9DE-8EB9EB9C1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674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6002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28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54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80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106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1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4958850-2B76-4299-8295-7E02DF5400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256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6002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28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54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80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0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106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2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92EAF787-E458-43C9-A15C-987FD264D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61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849816-C7DA-41B7-BD28-DE43372B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Brute-Force Algorithms</a:t>
            </a:r>
            <a:endParaRPr lang="bg-BG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3F838E-06AC-431C-9376-3FA8EBF4678A}"/>
              </a:ext>
            </a:extLst>
          </p:cNvPr>
          <p:cNvSpPr/>
          <p:nvPr/>
        </p:nvSpPr>
        <p:spPr>
          <a:xfrm>
            <a:off x="16002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9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56A295-919E-4D5C-BA0A-22D39AE001C0}"/>
              </a:ext>
            </a:extLst>
          </p:cNvPr>
          <p:cNvSpPr/>
          <p:nvPr/>
        </p:nvSpPr>
        <p:spPr>
          <a:xfrm>
            <a:off x="33528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9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B1C139-6311-456A-9400-3170405B25C6}"/>
              </a:ext>
            </a:extLst>
          </p:cNvPr>
          <p:cNvSpPr/>
          <p:nvPr/>
        </p:nvSpPr>
        <p:spPr>
          <a:xfrm>
            <a:off x="51054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9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85D8A7-544B-429E-AA59-5FB402974F19}"/>
              </a:ext>
            </a:extLst>
          </p:cNvPr>
          <p:cNvSpPr/>
          <p:nvPr/>
        </p:nvSpPr>
        <p:spPr>
          <a:xfrm>
            <a:off x="68580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9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D07F37-B6B1-44EA-8162-C846CF6AF929}"/>
              </a:ext>
            </a:extLst>
          </p:cNvPr>
          <p:cNvSpPr/>
          <p:nvPr/>
        </p:nvSpPr>
        <p:spPr>
          <a:xfrm>
            <a:off x="8610600" y="2667000"/>
            <a:ext cx="1371600" cy="213360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chemeClr val="bg2"/>
                </a:solidFill>
              </a:rPr>
              <a:t>9</a:t>
            </a:r>
            <a:endParaRPr lang="bg-BG" sz="11500" dirty="0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A419B-8E2F-4D51-9DEC-08537F14F7C8}"/>
              </a:ext>
            </a:extLst>
          </p:cNvPr>
          <p:cNvSpPr txBox="1"/>
          <p:nvPr/>
        </p:nvSpPr>
        <p:spPr>
          <a:xfrm>
            <a:off x="764413" y="5105401"/>
            <a:ext cx="106631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10 x 10 x 10 x 10 x 10 = 100,000 combinations</a:t>
            </a:r>
            <a:endParaRPr lang="bg-BG" sz="4400" dirty="0"/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0255443-1A48-4147-A3B2-BDC0501D9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313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4A9F8F-6954-42D4-95FC-D0CC26D4E1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153" y="1236520"/>
            <a:ext cx="2715697" cy="271569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0AF16FB-8C8D-421F-BC63-64BC636C612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147757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66560" y="1121144"/>
            <a:ext cx="9927138" cy="527785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400" dirty="0"/>
              <a:t>Used for solving optimization problems</a:t>
            </a:r>
          </a:p>
          <a:p>
            <a:r>
              <a:rPr lang="en-US" sz="3400" dirty="0"/>
              <a:t>Usually more efficient than the other algorithms</a:t>
            </a:r>
          </a:p>
          <a:p>
            <a:r>
              <a:rPr lang="en-US" sz="3400" dirty="0"/>
              <a:t>Can produce  a </a:t>
            </a:r>
            <a:r>
              <a:rPr lang="en-US" sz="3400" b="1" dirty="0">
                <a:solidFill>
                  <a:srgbClr val="FF0000"/>
                </a:solidFill>
              </a:rPr>
              <a:t>non-optimal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(incorrect) result</a:t>
            </a:r>
          </a:p>
          <a:p>
            <a:r>
              <a:rPr lang="en-US" sz="3400" dirty="0"/>
              <a:t>Pick </a:t>
            </a:r>
            <a:r>
              <a:rPr lang="en-US" sz="3400" dirty="0">
                <a:solidFill>
                  <a:srgbClr val="FF0000"/>
                </a:solidFill>
              </a:rPr>
              <a:t>the </a:t>
            </a:r>
            <a:r>
              <a:rPr lang="en-US" sz="3400" b="1" dirty="0">
                <a:solidFill>
                  <a:srgbClr val="FF0000"/>
                </a:solidFill>
              </a:rPr>
              <a:t>best local </a:t>
            </a:r>
            <a:r>
              <a:rPr lang="en-US" sz="3400" dirty="0"/>
              <a:t>solution</a:t>
            </a:r>
          </a:p>
          <a:p>
            <a:pPr lvl="1"/>
            <a:r>
              <a:rPr lang="en-US" sz="3200" dirty="0"/>
              <a:t>The optimum for a </a:t>
            </a:r>
            <a:r>
              <a:rPr lang="en-US" sz="3200" b="1" dirty="0">
                <a:solidFill>
                  <a:srgbClr val="FF0000"/>
                </a:solidFill>
              </a:rPr>
              <a:t>current</a:t>
            </a:r>
            <a:r>
              <a:rPr lang="en-US" sz="3200" dirty="0"/>
              <a:t> position and point of view</a:t>
            </a:r>
          </a:p>
          <a:p>
            <a:r>
              <a:rPr lang="en-US" sz="3400" dirty="0"/>
              <a:t>Greedy algorithms assume that always choosing a </a:t>
            </a:r>
            <a:br>
              <a:rPr lang="en-US" sz="3400" dirty="0"/>
            </a:br>
            <a:r>
              <a:rPr lang="en-US" sz="3400" b="1" dirty="0">
                <a:solidFill>
                  <a:srgbClr val="FF0000"/>
                </a:solidFill>
              </a:rPr>
              <a:t>local</a:t>
            </a:r>
            <a:r>
              <a:rPr lang="en-US" sz="3400" dirty="0"/>
              <a:t> optimum leads to the </a:t>
            </a:r>
            <a:r>
              <a:rPr lang="en-US" sz="3400" b="1" dirty="0">
                <a:solidFill>
                  <a:srgbClr val="FF0000"/>
                </a:solidFill>
              </a:rPr>
              <a:t>global</a:t>
            </a:r>
            <a:r>
              <a:rPr lang="en-US" sz="3400" dirty="0"/>
              <a:t> optimum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9A361667-12B5-4FDF-8D09-609B5B62287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Finding the best solution from all possible solutions</a:t>
            </a:r>
          </a:p>
          <a:p>
            <a:r>
              <a:rPr lang="en-US" sz="3400" dirty="0"/>
              <a:t>Examples:</a:t>
            </a:r>
          </a:p>
          <a:p>
            <a:pPr lvl="1"/>
            <a:r>
              <a:rPr lang="en-US" sz="3200" dirty="0"/>
              <a:t>Find the </a:t>
            </a:r>
            <a:r>
              <a:rPr lang="en-US" sz="3200" b="1" dirty="0">
                <a:solidFill>
                  <a:srgbClr val="FF0000"/>
                </a:solidFill>
              </a:rPr>
              <a:t>shortest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path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/>
              <a:t>from Sofia to Varna</a:t>
            </a:r>
          </a:p>
          <a:p>
            <a:pPr lvl="1"/>
            <a:r>
              <a:rPr lang="en-US" sz="3200" dirty="0"/>
              <a:t>Find the </a:t>
            </a:r>
            <a:r>
              <a:rPr lang="en-US" sz="3200" b="1" dirty="0">
                <a:solidFill>
                  <a:srgbClr val="FF0000"/>
                </a:solidFill>
              </a:rPr>
              <a:t>maximum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increasing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b="1" dirty="0">
                <a:solidFill>
                  <a:srgbClr val="FF0000"/>
                </a:solidFill>
              </a:rPr>
              <a:t>subsequence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</a:p>
          <a:p>
            <a:pPr lvl="1"/>
            <a:r>
              <a:rPr lang="en-US" sz="3200" dirty="0"/>
              <a:t>Find the shortest route that visits each city and</a:t>
            </a:r>
            <a:br>
              <a:rPr lang="en-US" sz="3200" dirty="0"/>
            </a:br>
            <a:r>
              <a:rPr lang="en-US" sz="3200" dirty="0"/>
              <a:t>returns to the origin city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Problems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926051B-7307-4F0D-A8E8-EE89AF3E6386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288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34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677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039" y="395016"/>
            <a:ext cx="3123387" cy="3834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0CAEE77-14F3-49B0-B387-8EEA9C1F8D40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215422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Queue</a:t>
            </a:r>
          </a:p>
          <a:p>
            <a:endParaRPr lang="en-US" dirty="0"/>
          </a:p>
          <a:p>
            <a:r>
              <a:rPr lang="en-US" dirty="0"/>
              <a:t>Adding elements at the end of the queue</a:t>
            </a:r>
          </a:p>
          <a:p>
            <a:endParaRPr lang="en-US" dirty="0"/>
          </a:p>
          <a:p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>
                <a:cs typeface="Consolas" panose="020B0609020204030204" pitchFamily="49" charset="0"/>
              </a:rPr>
              <a:t>– throws exception if queue is full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offer() </a:t>
            </a:r>
            <a:r>
              <a:rPr lang="en-US" dirty="0"/>
              <a:t>– returns false if queue is full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ArrayDeque&lt;E&gt; – Java Queue Implementation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08748" y="1663663"/>
            <a:ext cx="10840496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latin typeface="Consolas" pitchFamily="49" charset="0"/>
              </a:rPr>
              <a:t>ArrayDeque&lt;Integer&gt; queue = new ArrayDeque&lt;&gt;();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64116" y="2680736"/>
            <a:ext cx="5064880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add(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offer(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3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A504200-906C-45BC-8AE1-78BC66F3B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695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6486" y="1196125"/>
            <a:ext cx="11301283" cy="5201066"/>
          </a:xfrm>
        </p:spPr>
        <p:txBody>
          <a:bodyPr>
            <a:normAutofit/>
          </a:bodyPr>
          <a:lstStyle/>
          <a:p>
            <a:r>
              <a:rPr lang="en-US" sz="3200" dirty="0"/>
              <a:t>Write a program, which gathers a sum of money, </a:t>
            </a:r>
            <a:br>
              <a:rPr lang="en-US" sz="3200" dirty="0"/>
            </a:br>
            <a:r>
              <a:rPr lang="en-US" sz="3200" dirty="0"/>
              <a:t>using the least possible number of coins</a:t>
            </a:r>
          </a:p>
          <a:p>
            <a:r>
              <a:rPr lang="en-US" sz="3200" dirty="0"/>
              <a:t>Consider the US </a:t>
            </a:r>
            <a:r>
              <a:rPr lang="en-US" sz="3200" b="1" dirty="0">
                <a:solidFill>
                  <a:srgbClr val="FF0000"/>
                </a:solidFill>
              </a:rPr>
              <a:t>currency coins</a:t>
            </a:r>
            <a:endParaRPr lang="en-US" sz="3200" dirty="0">
              <a:solidFill>
                <a:srgbClr val="FF000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sz="3000" b="1" dirty="0">
                <a:solidFill>
                  <a:srgbClr val="FF0000"/>
                </a:solidFill>
              </a:rPr>
              <a:t>0.01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FF0000"/>
                </a:solidFill>
              </a:rPr>
              <a:t>0.02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FF0000"/>
                </a:solidFill>
              </a:rPr>
              <a:t>0.05</a:t>
            </a:r>
            <a:r>
              <a:rPr lang="en-US" sz="3000" dirty="0"/>
              <a:t>, </a:t>
            </a:r>
            <a:r>
              <a:rPr lang="en-US" sz="3000" b="1" dirty="0">
                <a:solidFill>
                  <a:srgbClr val="FF0000"/>
                </a:solidFill>
              </a:rPr>
              <a:t>0.10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endParaRPr lang="en-US" sz="3000" dirty="0"/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200" b="1" dirty="0">
                <a:solidFill>
                  <a:srgbClr val="FF0000"/>
                </a:solidFill>
              </a:rPr>
              <a:t>Greedy algorithm </a:t>
            </a:r>
            <a:r>
              <a:rPr lang="en-US" sz="3200" dirty="0"/>
              <a:t>for "Sum of Coins":</a:t>
            </a:r>
          </a:p>
          <a:p>
            <a:pPr lvl="1"/>
            <a:r>
              <a:rPr lang="en-US" sz="3000" dirty="0"/>
              <a:t>Take the largest coin while possible</a:t>
            </a:r>
          </a:p>
          <a:p>
            <a:pPr lvl="1"/>
            <a:r>
              <a:rPr lang="en-US" sz="3000" dirty="0"/>
              <a:t>Then take the second largest</a:t>
            </a:r>
          </a:p>
          <a:p>
            <a:pPr lvl="1"/>
            <a:r>
              <a:rPr lang="en-US" sz="3000" dirty="0"/>
              <a:t>Etc.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of Coins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981015" y="2286000"/>
            <a:ext cx="3429000" cy="3276600"/>
            <a:chOff x="4529567" y="1214512"/>
            <a:chExt cx="3229698" cy="3040480"/>
          </a:xfrm>
        </p:grpSpPr>
        <p:sp>
          <p:nvSpPr>
            <p:cNvPr id="5" name="TextBox 28">
              <a:extLst>
                <a:ext uri="{FF2B5EF4-FFF2-40B4-BE49-F238E27FC236}">
                  <a16:creationId xmlns:a16="http://schemas.microsoft.com/office/drawing/2014/main" id="{A2F042AC-6CAC-44D4-BD1D-16687E107AB7}"/>
                </a:ext>
              </a:extLst>
            </p:cNvPr>
            <p:cNvSpPr txBox="1"/>
            <p:nvPr/>
          </p:nvSpPr>
          <p:spPr>
            <a:xfrm>
              <a:off x="4529567" y="2508782"/>
              <a:ext cx="959635" cy="8814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  <a:scene3d>
              <a:camera prst="isometricOffAxis1Right"/>
              <a:lightRig rig="chilly" dir="t">
                <a:rot lat="0" lon="0" rev="0"/>
              </a:lightRig>
            </a:scene3d>
            <a:sp3d prstMaterial="metal">
              <a:bevelT w="57150" h="38100" prst="hardEdg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799" dirty="0">
                  <a:solidFill>
                    <a:schemeClr val="tx1"/>
                  </a:solidFill>
                  <a:effectLst/>
                </a:rPr>
                <a:t>5¢</a:t>
              </a:r>
            </a:p>
          </p:txBody>
        </p:sp>
        <p:sp>
          <p:nvSpPr>
            <p:cNvPr id="6" name="TextBox 28">
              <a:extLst>
                <a:ext uri="{FF2B5EF4-FFF2-40B4-BE49-F238E27FC236}">
                  <a16:creationId xmlns:a16="http://schemas.microsoft.com/office/drawing/2014/main" id="{ED6BDF5F-0F17-4342-B2AB-89298BEBC1B6}"/>
                </a:ext>
              </a:extLst>
            </p:cNvPr>
            <p:cNvSpPr txBox="1"/>
            <p:nvPr/>
          </p:nvSpPr>
          <p:spPr>
            <a:xfrm>
              <a:off x="5276027" y="3373514"/>
              <a:ext cx="959635" cy="8814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  <a:scene3d>
              <a:camera prst="isometricOffAxis1Right"/>
              <a:lightRig rig="chilly" dir="t">
                <a:rot lat="0" lon="0" rev="0"/>
              </a:lightRig>
            </a:scene3d>
            <a:sp3d prstMaterial="metal">
              <a:bevelT w="57150" h="38100" prst="hardEdg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bg-BG" sz="2799" dirty="0">
                  <a:solidFill>
                    <a:schemeClr val="tx1"/>
                  </a:solidFill>
                  <a:effectLst/>
                </a:rPr>
                <a:t>4</a:t>
              </a:r>
              <a:r>
                <a:rPr lang="en-US" sz="2799" dirty="0">
                  <a:solidFill>
                    <a:schemeClr val="tx1"/>
                  </a:solidFill>
                  <a:effectLst/>
                </a:rPr>
                <a:t>¢</a:t>
              </a:r>
            </a:p>
          </p:txBody>
        </p:sp>
        <p:sp>
          <p:nvSpPr>
            <p:cNvPr id="8" name="TextBox 28">
              <a:extLst>
                <a:ext uri="{FF2B5EF4-FFF2-40B4-BE49-F238E27FC236}">
                  <a16:creationId xmlns:a16="http://schemas.microsoft.com/office/drawing/2014/main" id="{C8799BA4-F4A1-44C5-A9ED-5B9BE616B020}"/>
                </a:ext>
              </a:extLst>
            </p:cNvPr>
            <p:cNvSpPr txBox="1"/>
            <p:nvPr/>
          </p:nvSpPr>
          <p:spPr>
            <a:xfrm>
              <a:off x="4796210" y="1358815"/>
              <a:ext cx="959635" cy="8814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  <a:scene3d>
              <a:camera prst="isometricOffAxis1Right"/>
              <a:lightRig rig="chilly" dir="t">
                <a:rot lat="0" lon="0" rev="0"/>
              </a:lightRig>
            </a:scene3d>
            <a:sp3d prstMaterial="metal">
              <a:bevelT w="57150" h="38100" prst="hardEdg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799" dirty="0">
                  <a:solidFill>
                    <a:schemeClr val="tx1"/>
                  </a:solidFill>
                  <a:effectLst/>
                </a:rPr>
                <a:t>1¢</a:t>
              </a:r>
            </a:p>
          </p:txBody>
        </p:sp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03977CAF-923F-412B-B01F-D2C42FEB55F5}"/>
                </a:ext>
              </a:extLst>
            </p:cNvPr>
            <p:cNvSpPr txBox="1"/>
            <p:nvPr/>
          </p:nvSpPr>
          <p:spPr>
            <a:xfrm>
              <a:off x="5755844" y="2294013"/>
              <a:ext cx="959635" cy="8814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  <a:scene3d>
              <a:camera prst="isometricOffAxis1Right"/>
              <a:lightRig rig="chilly" dir="t">
                <a:rot lat="0" lon="0" rev="0"/>
              </a:lightRig>
            </a:scene3d>
            <a:sp3d prstMaterial="metal">
              <a:bevelT w="57150" h="38100" prst="hardEdg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799" dirty="0">
                  <a:solidFill>
                    <a:schemeClr val="tx1"/>
                  </a:solidFill>
                  <a:effectLst/>
                </a:rPr>
                <a:t>50¢</a:t>
              </a:r>
            </a:p>
          </p:txBody>
        </p:sp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37F4D815-8BEF-4AB0-8F2D-DCAB3E75AB6E}"/>
                </a:ext>
              </a:extLst>
            </p:cNvPr>
            <p:cNvSpPr txBox="1"/>
            <p:nvPr/>
          </p:nvSpPr>
          <p:spPr>
            <a:xfrm>
              <a:off x="6799630" y="2761480"/>
              <a:ext cx="959635" cy="8814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  <a:scene3d>
              <a:camera prst="isometricOffAxis1Right"/>
              <a:lightRig rig="chilly" dir="t">
                <a:rot lat="0" lon="0" rev="0"/>
              </a:lightRig>
            </a:scene3d>
            <a:sp3d prstMaterial="metal">
              <a:bevelT w="57150" h="38100" prst="hardEdg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799" dirty="0">
                  <a:solidFill>
                    <a:schemeClr val="tx1"/>
                  </a:solidFill>
                  <a:effectLst/>
                </a:rPr>
                <a:t>25¢</a:t>
              </a:r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CF9ACAC6-772E-4D6A-8C94-6A6C677EAB23}"/>
                </a:ext>
              </a:extLst>
            </p:cNvPr>
            <p:cNvSpPr txBox="1"/>
            <p:nvPr/>
          </p:nvSpPr>
          <p:spPr>
            <a:xfrm>
              <a:off x="6094412" y="1214512"/>
              <a:ext cx="959635" cy="88147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2">
                  <a:lumMod val="50000"/>
                </a:schemeClr>
              </a:solidFill>
            </a:ln>
            <a:scene3d>
              <a:camera prst="isometricOffAxis1Right"/>
              <a:lightRig rig="chilly" dir="t">
                <a:rot lat="0" lon="0" rev="0"/>
              </a:lightRig>
            </a:scene3d>
            <a:sp3d prstMaterial="metal">
              <a:bevelT w="57150" h="38100" prst="hardEdge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defRPr sz="2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  <a:cs typeface="Consolas" panose="020B0609020204030204" pitchFamily="49" charset="0"/>
                </a:defRPr>
              </a:lvl1pPr>
            </a:lstStyle>
            <a:p>
              <a:r>
                <a:rPr lang="en-US" sz="2799" dirty="0">
                  <a:solidFill>
                    <a:schemeClr val="tx1"/>
                  </a:solidFill>
                  <a:effectLst/>
                </a:rPr>
                <a:t>1$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B0D78BD-7AA8-4BA0-BCD2-632E0473CFA5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A0F3E787-1082-4861-B112-AA8372C42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650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76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52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275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6068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657601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013083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5153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20001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41347" y="472440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0</a:t>
            </a:r>
            <a:endParaRPr lang="bg-BG" sz="4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5C8592-A1B1-4D5E-87FF-5A6FFDEA1972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808511C-94B4-4E7E-AD93-82143DD42A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521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76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52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275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6068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013083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5153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20001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05183C-C636-44B6-98CD-E373511E9F9B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46EC755-1F1C-4A59-BA4D-A7BF8A9E7CCF}"/>
              </a:ext>
            </a:extLst>
          </p:cNvPr>
          <p:cNvSpPr txBox="1"/>
          <p:nvPr/>
        </p:nvSpPr>
        <p:spPr>
          <a:xfrm>
            <a:off x="3913063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DE988417-EF46-43C3-A268-C5E4174B5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756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76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52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275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6068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3063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40625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325153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20001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15</a:t>
            </a:r>
            <a:endParaRPr lang="bg-BG" sz="4000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6F40FDE2-3C97-44E7-9E94-E19810D710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186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76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52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275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6068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3063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40625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76818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7620001" y="29718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</a:t>
            </a:r>
            <a:endParaRPr lang="bg-BG" sz="4000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CACBC99B-99F6-44F5-9165-B019266110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582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Visualization</a:t>
            </a:r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48A034E9-1A7A-41D0-959B-3EB6AEFFF714}"/>
              </a:ext>
            </a:extLst>
          </p:cNvPr>
          <p:cNvSpPr txBox="1"/>
          <p:nvPr/>
        </p:nvSpPr>
        <p:spPr>
          <a:xfrm>
            <a:off x="74676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0A13ADB6-B7FB-4AEC-9F79-A09532A78B35}"/>
              </a:ext>
            </a:extLst>
          </p:cNvPr>
          <p:cNvSpPr txBox="1"/>
          <p:nvPr/>
        </p:nvSpPr>
        <p:spPr>
          <a:xfrm>
            <a:off x="3505201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AFCE5061-5A1D-4AAC-95A7-D22530277A3E}"/>
              </a:ext>
            </a:extLst>
          </p:cNvPr>
          <p:cNvSpPr txBox="1"/>
          <p:nvPr/>
        </p:nvSpPr>
        <p:spPr>
          <a:xfrm>
            <a:off x="617275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39980A15-2AB5-45CE-81B7-124F7C9D6F90}"/>
              </a:ext>
            </a:extLst>
          </p:cNvPr>
          <p:cNvSpPr txBox="1"/>
          <p:nvPr/>
        </p:nvSpPr>
        <p:spPr>
          <a:xfrm>
            <a:off x="4860683" y="28194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CD5A7EAA-90AD-4B00-891C-FA9476E713CE}"/>
              </a:ext>
            </a:extLst>
          </p:cNvPr>
          <p:cNvSpPr txBox="1"/>
          <p:nvPr/>
        </p:nvSpPr>
        <p:spPr>
          <a:xfrm>
            <a:off x="3913063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0FFB4DB8-8F95-4724-8D3B-F186A34AB48C}"/>
              </a:ext>
            </a:extLst>
          </p:cNvPr>
          <p:cNvSpPr txBox="1"/>
          <p:nvPr/>
        </p:nvSpPr>
        <p:spPr>
          <a:xfrm>
            <a:off x="5340625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38870B06-13CB-4EFD-B753-94389683B61D}"/>
              </a:ext>
            </a:extLst>
          </p:cNvPr>
          <p:cNvSpPr txBox="1"/>
          <p:nvPr/>
        </p:nvSpPr>
        <p:spPr>
          <a:xfrm>
            <a:off x="6768187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2¢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7667AEE7-299E-4FE3-8488-880091A2589B}"/>
              </a:ext>
            </a:extLst>
          </p:cNvPr>
          <p:cNvSpPr txBox="1"/>
          <p:nvPr/>
        </p:nvSpPr>
        <p:spPr>
          <a:xfrm>
            <a:off x="8195749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249638-14C5-4533-8B93-76E76587CE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8E7BF2-70BC-4C69-9017-6F074CE27801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B7C737-B347-4324-9B33-6C3803110121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</a:t>
            </a:r>
            <a:endParaRPr lang="bg-BG" sz="4000" dirty="0"/>
          </a:p>
        </p:txBody>
      </p:sp>
      <p:pic>
        <p:nvPicPr>
          <p:cNvPr id="16" name="Graphic 15" descr="Checkmark">
            <a:extLst>
              <a:ext uri="{FF2B5EF4-FFF2-40B4-BE49-F238E27FC236}">
                <a16:creationId xmlns:a16="http://schemas.microsoft.com/office/drawing/2014/main" id="{7AE8F8C4-C1B2-4629-BD5D-252C91DE3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8763" y="2362200"/>
            <a:ext cx="1752600" cy="1752600"/>
          </a:xfrm>
          <a:prstGeom prst="rect">
            <a:avLst/>
          </a:prstGeom>
        </p:spPr>
      </p:pic>
      <p:sp>
        <p:nvSpPr>
          <p:cNvPr id="19" name="Slide Number">
            <a:extLst>
              <a:ext uri="{FF2B5EF4-FFF2-40B4-BE49-F238E27FC236}">
                <a16:creationId xmlns:a16="http://schemas.microsoft.com/office/drawing/2014/main" id="{98049B0C-DFBF-4401-8C52-8A1117B54B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571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677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039" y="395016"/>
            <a:ext cx="3123387" cy="3834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5C42FF8-FA6D-4D32-87B1-75C284203DA6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Greedy Algorithm for Sum of Coins</a:t>
            </a:r>
          </a:p>
        </p:txBody>
      </p:sp>
    </p:spTree>
    <p:extLst>
      <p:ext uri="{BB962C8B-B14F-4D97-AF65-F5344CB8AC3E}">
        <p14:creationId xmlns:p14="http://schemas.microsoft.com/office/powerpoint/2010/main" val="390754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Coins (1)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696000" y="1314000"/>
            <a:ext cx="10822136" cy="49451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public static Map&lt;Integer, Integer&gt;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				chooseCoins(int[] coins, int targetSum)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List&lt;Integer&gt; sortedCoins = Arrays.stream(coins).boxed()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          .sorted(Collections.reverseOrder())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          .collect(Collectors.toList());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Map&lt;Integer, Integer&gt; chosenCoins = new LinkedHashMap&lt;&gt;();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int currentSum = 0; int coinIndex = 0;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</a:t>
            </a:r>
            <a:r>
              <a:rPr lang="en-US" sz="2400" i="1" noProof="1">
                <a:solidFill>
                  <a:schemeClr val="accent2"/>
                </a:solidFill>
                <a:effectLst/>
              </a:rPr>
              <a:t>// Next slide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if (currentSum != targetSum)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  throw new IllegalArgumentException();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return chosenCoins;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809D8-0CD1-460F-A939-F1FC2F2730A4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1C85E22-73D3-4399-AA6C-5793F762B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6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Coins (2)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407578" y="1809000"/>
            <a:ext cx="11507068" cy="413260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while (currentSum != targetSum &amp;&amp; coinIndex &lt; sortedCoins.size())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int currentCoin = sortedCoins.get(coinIndex);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int remainder = targetSum - currentSum;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int numberOfCoins = remainder / currentCoin;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if (currentSum + currentCoin &lt;= targetSum) {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  chosenCoins.put(currentCoin, numberOfCoins);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  currentSum += numberOfCoins * currentCoin;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}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  coinIndex++;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4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4809D8-0CD1-460F-A939-F1FC2F2730A4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26FF158-E07C-4440-A53E-FF944DE07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4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program that finds the smallest subset of S, the union </a:t>
            </a:r>
            <a:br>
              <a:rPr lang="en-US" sz="3200" dirty="0"/>
            </a:br>
            <a:r>
              <a:rPr lang="en-US" sz="3200" dirty="0"/>
              <a:t>of which = </a:t>
            </a:r>
            <a:r>
              <a:rPr lang="en-US" sz="3200" b="1" dirty="0">
                <a:solidFill>
                  <a:srgbClr val="FF0000"/>
                </a:solidFill>
              </a:rPr>
              <a:t>U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(if it exists)</a:t>
            </a:r>
          </a:p>
          <a:p>
            <a:r>
              <a:rPr lang="en-US" sz="3200" dirty="0"/>
              <a:t>You will be given a </a:t>
            </a:r>
            <a:r>
              <a:rPr lang="en-US" sz="3200" b="1" dirty="0">
                <a:solidFill>
                  <a:srgbClr val="FF0000"/>
                </a:solidFill>
              </a:rPr>
              <a:t>set</a:t>
            </a:r>
            <a:r>
              <a:rPr lang="en-US" sz="3200" dirty="0"/>
              <a:t> of integers </a:t>
            </a:r>
            <a:r>
              <a:rPr lang="en-US" sz="3200" b="1" dirty="0">
                <a:solidFill>
                  <a:srgbClr val="FF0000"/>
                </a:solidFill>
              </a:rPr>
              <a:t>U</a:t>
            </a:r>
            <a:r>
              <a:rPr lang="en-US" sz="3200" dirty="0"/>
              <a:t> called "</a:t>
            </a:r>
            <a:r>
              <a:rPr lang="en-US" sz="3200" b="1" dirty="0">
                <a:solidFill>
                  <a:srgbClr val="FF0000"/>
                </a:solidFill>
              </a:rPr>
              <a:t>the Universe</a:t>
            </a:r>
            <a:r>
              <a:rPr lang="en-US" sz="3200" dirty="0"/>
              <a:t>"</a:t>
            </a:r>
          </a:p>
          <a:p>
            <a:r>
              <a:rPr lang="en-US" sz="3200" dirty="0"/>
              <a:t>And a set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rgbClr val="FF0000"/>
                </a:solidFill>
              </a:rPr>
              <a:t>n</a:t>
            </a:r>
            <a:r>
              <a:rPr lang="en-US" sz="3200" dirty="0"/>
              <a:t> integer sets whose union = </a:t>
            </a:r>
            <a:r>
              <a:rPr lang="en-US" sz="3200" b="1" dirty="0">
                <a:solidFill>
                  <a:srgbClr val="FF0000"/>
                </a:solidFill>
              </a:rPr>
              <a:t>U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Set Cover</a:t>
            </a:r>
            <a:endParaRPr lang="bg-BG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80AD6482-9D74-40E8-9845-79AAE6FB3A3B}"/>
              </a:ext>
            </a:extLst>
          </p:cNvPr>
          <p:cNvSpPr txBox="1">
            <a:spLocks/>
          </p:cNvSpPr>
          <p:nvPr/>
        </p:nvSpPr>
        <p:spPr>
          <a:xfrm>
            <a:off x="757105" y="3796658"/>
            <a:ext cx="4881913" cy="258677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432000" tIns="183600" rIns="432000" bIns="1836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Universe: 1, 2, 3, 4, 5</a:t>
            </a:r>
            <a:endParaRPr lang="bg-BG" dirty="0"/>
          </a:p>
          <a:p>
            <a:r>
              <a:rPr lang="en-US" dirty="0"/>
              <a:t>Number of sets: 4</a:t>
            </a:r>
            <a:endParaRPr lang="bg-BG" dirty="0"/>
          </a:p>
          <a:p>
            <a:r>
              <a:rPr lang="en-US" dirty="0"/>
              <a:t>1</a:t>
            </a:r>
            <a:endParaRPr lang="bg-BG" dirty="0"/>
          </a:p>
          <a:p>
            <a:r>
              <a:rPr lang="en-US" dirty="0"/>
              <a:t>2, 4</a:t>
            </a:r>
            <a:endParaRPr lang="bg-BG" dirty="0"/>
          </a:p>
          <a:p>
            <a:r>
              <a:rPr lang="en-US" dirty="0"/>
              <a:t>5</a:t>
            </a:r>
            <a:endParaRPr lang="bg-BG" dirty="0"/>
          </a:p>
          <a:p>
            <a:r>
              <a:rPr lang="en-US" dirty="0"/>
              <a:t>3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DF382D-B9A1-49D1-BF8D-EDEF44AA0290}"/>
              </a:ext>
            </a:extLst>
          </p:cNvPr>
          <p:cNvSpPr txBox="1">
            <a:spLocks/>
          </p:cNvSpPr>
          <p:nvPr/>
        </p:nvSpPr>
        <p:spPr>
          <a:xfrm>
            <a:off x="6785821" y="3981323"/>
            <a:ext cx="3734676" cy="22174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432000" tIns="183600" rIns="432000" bIns="1836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400" b="1">
                <a:effectLst/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/>
              <a:t>Sets to take (4):</a:t>
            </a:r>
            <a:endParaRPr lang="bg-BG" dirty="0"/>
          </a:p>
          <a:p>
            <a:r>
              <a:rPr lang="en-US" dirty="0"/>
              <a:t>{ 2, 4 }</a:t>
            </a:r>
            <a:endParaRPr lang="bg-BG" dirty="0"/>
          </a:p>
          <a:p>
            <a:r>
              <a:rPr lang="en-US" dirty="0"/>
              <a:t>{ 1 }</a:t>
            </a:r>
            <a:endParaRPr lang="bg-BG" dirty="0"/>
          </a:p>
          <a:p>
            <a:r>
              <a:rPr lang="en-US" dirty="0"/>
              <a:t>{ 5 }</a:t>
            </a:r>
            <a:endParaRPr lang="bg-BG" dirty="0"/>
          </a:p>
          <a:p>
            <a:r>
              <a:rPr lang="en-US" dirty="0"/>
              <a:t>{ 3 }</a:t>
            </a:r>
            <a:endParaRPr lang="en-GB" dirty="0"/>
          </a:p>
        </p:txBody>
      </p:sp>
      <p:sp>
        <p:nvSpPr>
          <p:cNvPr id="7" name="Arrow: Right 13">
            <a:extLst>
              <a:ext uri="{FF2B5EF4-FFF2-40B4-BE49-F238E27FC236}">
                <a16:creationId xmlns:a16="http://schemas.microsoft.com/office/drawing/2014/main" id="{C66A4BB2-5CEA-45D5-8A4A-1876C24A354F}"/>
              </a:ext>
            </a:extLst>
          </p:cNvPr>
          <p:cNvSpPr/>
          <p:nvPr/>
        </p:nvSpPr>
        <p:spPr>
          <a:xfrm>
            <a:off x="5946347" y="4988889"/>
            <a:ext cx="532145" cy="381397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AE7E8F-1FB4-451D-92D9-BCF3B15B8C33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3395E2D-CCB2-4F9B-96FC-952439E96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670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210D29-9C86-4971-8D0D-925ABDA4D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45" y="1385091"/>
            <a:ext cx="2358909" cy="23589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B27FF5-91B4-4D4C-A78E-150DEA8E563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 dirty="0"/>
              <a:t>Algorithmic Complexity </a:t>
            </a:r>
          </a:p>
        </p:txBody>
      </p:sp>
    </p:spTree>
    <p:extLst>
      <p:ext uri="{BB962C8B-B14F-4D97-AF65-F5344CB8AC3E}">
        <p14:creationId xmlns:p14="http://schemas.microsoft.com/office/powerpoint/2010/main" val="34964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Removing elements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- </a:t>
            </a:r>
            <a:r>
              <a:rPr lang="en-US" dirty="0"/>
              <a:t>throws exception if queue is empty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poll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lang="en-US" dirty="0"/>
              <a:t>returns null if queue is empty</a:t>
            </a:r>
          </a:p>
          <a:p>
            <a:r>
              <a:rPr lang="en-US" dirty="0"/>
              <a:t>Check first element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71350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ArrayDeque&lt;E&gt; – Java Queue Implementation (2)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64116" y="1605414"/>
            <a:ext cx="6809704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element = queue.</a:t>
            </a:r>
            <a:r>
              <a:rPr lang="en-US" sz="3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remove();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element = queue.</a:t>
            </a:r>
            <a:r>
              <a:rPr lang="en-US" sz="3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poll();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4116" y="5221069"/>
            <a:ext cx="6809704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element = queue.</a:t>
            </a:r>
            <a:r>
              <a:rPr lang="en-US" sz="3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peek()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275266C-934F-4E51-9804-7305BED703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520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 Cover (1)</a:t>
            </a:r>
            <a:endParaRPr lang="bg-BG" dirty="0"/>
          </a:p>
        </p:txBody>
      </p:sp>
      <p:sp>
        <p:nvSpPr>
          <p:cNvPr id="5" name="Text Placeholder 7"/>
          <p:cNvSpPr txBox="1">
            <a:spLocks noGrp="1"/>
          </p:cNvSpPr>
          <p:nvPr>
            <p:ph type="body" sz="quarter" idx="10"/>
          </p:nvPr>
        </p:nvSpPr>
        <p:spPr>
          <a:xfrm>
            <a:off x="190405" y="1438865"/>
            <a:ext cx="11804830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dirty="0">
                <a:latin typeface="Consolas" pitchFamily="49" charset="0"/>
                <a:cs typeface="Consolas" pitchFamily="49" charset="0"/>
              </a:rPr>
              <a:t>public 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static List&lt;int[]&gt;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chooseSets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(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noProof="1">
                <a:latin typeface="Consolas" pitchFamily="49" charset="0"/>
                <a:cs typeface="Consolas" pitchFamily="49" charset="0"/>
              </a:rPr>
              <a:t>			List&lt;int[]&gt;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sets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, List&lt;Integer&gt; </a:t>
            </a:r>
            <a:r>
              <a:rPr lang="en-GB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universe</a:t>
            </a:r>
            <a:r>
              <a:rPr lang="en-GB" sz="2800" b="1" dirty="0">
                <a:latin typeface="Consolas" pitchFamily="49" charset="0"/>
                <a:cs typeface="Consolas" pitchFamily="49" charset="0"/>
              </a:rPr>
              <a:t>) </a:t>
            </a:r>
            <a:r>
              <a:rPr lang="bg-BG" sz="2800" b="1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List&lt;int[]&gt;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selectedSets 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= new ArrayList&lt;&gt;();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noProof="1">
                <a:latin typeface="Consolas" pitchFamily="49" charset="0"/>
                <a:cs typeface="Consolas" pitchFamily="49" charset="0"/>
              </a:rPr>
              <a:t>  Set&lt;Integer&gt;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universeSet 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= new HashSet&lt;&gt;();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noProof="1">
                <a:latin typeface="Consolas" pitchFamily="49" charset="0"/>
                <a:cs typeface="Consolas" pitchFamily="49" charset="0"/>
              </a:rPr>
              <a:t>  for (int element : universe) { universeSet.add(element);}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noProof="1">
                <a:latin typeface="Consolas" pitchFamily="49" charset="0"/>
                <a:cs typeface="Consolas" pitchFamily="49" charset="0"/>
              </a:rPr>
              <a:t>  while (!universeSet.isEmpty()) </a:t>
            </a:r>
            <a:r>
              <a:rPr lang="bg-BG" sz="2800" b="1" dirty="0">
                <a:latin typeface="Consolas" pitchFamily="49" charset="0"/>
                <a:cs typeface="Consolas" pitchFamily="49" charset="0"/>
              </a:rPr>
              <a:t>{</a:t>
            </a:r>
            <a:endParaRPr lang="en-US" sz="2800" b="1" dirty="0">
              <a:latin typeface="Consolas" pitchFamily="49" charset="0"/>
              <a:cs typeface="Consolas" pitchFamily="49" charset="0"/>
            </a:endParaRP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i="1" dirty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Next Slide</a:t>
            </a:r>
            <a:endParaRPr lang="bg-BG" sz="2800" b="1" i="1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bg-BG" sz="2800" b="1" dirty="0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GB" sz="2800" b="1" dirty="0">
                <a:latin typeface="Consolas" pitchFamily="49" charset="0"/>
                <a:cs typeface="Consolas" pitchFamily="49" charset="0"/>
              </a:rPr>
              <a:t>  return </a:t>
            </a:r>
            <a:r>
              <a:rPr lang="en-GB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selectedSets</a:t>
            </a:r>
            <a:r>
              <a:rPr lang="en-GB" sz="28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bg-BG" sz="2800" b="1" dirty="0"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28738-B7D8-4B01-BA27-2EA14D66E013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C9ACCCA-A4D1-467E-9FAC-ACCA74C20F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7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 Cover (2)</a:t>
            </a:r>
            <a:endParaRPr lang="bg-B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B7FB-CA6C-42F3-AE7D-0FC92F874183}"/>
              </a:ext>
            </a:extLst>
          </p:cNvPr>
          <p:cNvSpPr txBox="1"/>
          <p:nvPr/>
        </p:nvSpPr>
        <p:spPr>
          <a:xfrm>
            <a:off x="1515118" y="6402215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96FDCE3-1CEB-469E-8BDA-B83DAA99139F}"/>
              </a:ext>
            </a:extLst>
          </p:cNvPr>
          <p:cNvSpPr txBox="1">
            <a:spLocks/>
          </p:cNvSpPr>
          <p:nvPr/>
        </p:nvSpPr>
        <p:spPr>
          <a:xfrm>
            <a:off x="1935136" y="1674000"/>
            <a:ext cx="7596131" cy="433195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int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notChosenCount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= 0;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int[]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chosenSet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= sets.get(0);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for (int[] set : sets) {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Next slide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dirty="0"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dirty="0" err="1">
                <a:latin typeface="Consolas" pitchFamily="49" charset="0"/>
                <a:cs typeface="Consolas" pitchFamily="49" charset="0"/>
              </a:rPr>
              <a:t>selectedSets.add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dirty="0" err="1">
                <a:latin typeface="Consolas" pitchFamily="49" charset="0"/>
                <a:cs typeface="Consolas" pitchFamily="49" charset="0"/>
              </a:rPr>
              <a:t>chosenSet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);   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dirty="0">
                <a:latin typeface="Consolas" pitchFamily="49" charset="0"/>
                <a:cs typeface="Consolas" pitchFamily="49" charset="0"/>
              </a:rPr>
              <a:t>  for (int </a:t>
            </a:r>
            <a:r>
              <a:rPr lang="en-US" sz="2800" b="1" dirty="0" err="1">
                <a:latin typeface="Consolas" pitchFamily="49" charset="0"/>
                <a:cs typeface="Consolas" pitchFamily="49" charset="0"/>
              </a:rPr>
              <a:t>elem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 : </a:t>
            </a:r>
            <a:r>
              <a:rPr lang="en-US" sz="2800" b="1" dirty="0" err="1">
                <a:latin typeface="Consolas" pitchFamily="49" charset="0"/>
                <a:cs typeface="Consolas" pitchFamily="49" charset="0"/>
              </a:rPr>
              <a:t>chosenSet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dirty="0" err="1">
                <a:latin typeface="Consolas" pitchFamily="49" charset="0"/>
                <a:cs typeface="Consolas" pitchFamily="49" charset="0"/>
              </a:rPr>
              <a:t>universeSet.remove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dirty="0" err="1">
                <a:latin typeface="Consolas" pitchFamily="49" charset="0"/>
                <a:cs typeface="Consolas" pitchFamily="49" charset="0"/>
              </a:rPr>
              <a:t>elem</a:t>
            </a:r>
            <a:r>
              <a:rPr lang="en-US" sz="2800" b="1" dirty="0">
                <a:latin typeface="Consolas" pitchFamily="49" charset="0"/>
                <a:cs typeface="Consolas" pitchFamily="49" charset="0"/>
              </a:rPr>
              <a:t>); 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" panose="05000000000000000000" pitchFamily="2" charset="2"/>
              <a:buNone/>
            </a:pPr>
            <a:r>
              <a:rPr lang="en-US" sz="2800" b="1" dirty="0">
                <a:latin typeface="Consolas" pitchFamily="49" charset="0"/>
                <a:cs typeface="Consolas" pitchFamily="49" charset="0"/>
              </a:rPr>
              <a:t>  }</a:t>
            </a:r>
            <a:endParaRPr lang="bg-BG" sz="28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60D4770-13B1-437A-A0CB-346B408471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054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Set Cover (3)</a:t>
            </a:r>
            <a:endParaRPr lang="bg-B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6B7FB-CA6C-42F3-AE7D-0FC92F874183}"/>
              </a:ext>
            </a:extLst>
          </p:cNvPr>
          <p:cNvSpPr txBox="1"/>
          <p:nvPr/>
        </p:nvSpPr>
        <p:spPr>
          <a:xfrm>
            <a:off x="1734675" y="6415577"/>
            <a:ext cx="8436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https://judge.softuni.bg/Contests/1701/Basic-Algorithms-Lab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0817CC-566F-44AB-84A6-6D5200B8559F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1776000" y="1404000"/>
            <a:ext cx="8353520" cy="48059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int count = 0;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for (int elem : set) {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if (universeSet.contains(elem)) {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  count++;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}                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if (notChosenCount &lt; count) {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notChosenCount = count;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chosenSet = set;</a:t>
            </a:r>
          </a:p>
          <a:p>
            <a:pPr marL="0" indent="0" defTabSz="914400" fontAlgn="base" latinLnBrk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None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}</a:t>
            </a:r>
            <a:endParaRPr lang="bg-BG" sz="28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81FA5D5-53AC-4344-A57A-751988FC9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9354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055B9BD-6DE9-4382-8BBE-7C9F07C236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16" y="1012250"/>
            <a:ext cx="3003502" cy="3003500"/>
          </a:xfrm>
          <a:prstGeom prst="rect">
            <a:avLst/>
          </a:prstGeom>
          <a:noFill/>
        </p:spPr>
      </p:pic>
      <p:pic>
        <p:nvPicPr>
          <p:cNvPr id="9" name="Graphic 10" descr="Close">
            <a:extLst>
              <a:ext uri="{FF2B5EF4-FFF2-40B4-BE49-F238E27FC236}">
                <a16:creationId xmlns:a16="http://schemas.microsoft.com/office/drawing/2014/main" id="{5D877A7B-9767-4724-AB5B-E4AD3BB4D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2168" y="1479883"/>
            <a:ext cx="2664396" cy="2664396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8CACA34-B021-43FC-B83C-8E1160A9718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Greedy Failure Cases</a:t>
            </a:r>
          </a:p>
        </p:txBody>
      </p:sp>
    </p:spTree>
    <p:extLst>
      <p:ext uri="{BB962C8B-B14F-4D97-AF65-F5344CB8AC3E}">
        <p14:creationId xmlns:p14="http://schemas.microsoft.com/office/powerpoint/2010/main" val="42947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2471" y="4724062"/>
            <a:ext cx="1638163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/>
              <a:t>Actual:</a:t>
            </a:r>
            <a:endParaRPr lang="bg-BG" sz="399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40633" y="4724062"/>
            <a:ext cx="444236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/>
              <a:t>0</a:t>
            </a:r>
            <a:endParaRPr lang="bg-BG" sz="399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7905" y="1499433"/>
            <a:ext cx="2245992" cy="707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/>
              <a:t>Target: 18</a:t>
            </a:r>
            <a:endParaRPr lang="bg-BG" sz="3999" dirty="0"/>
          </a:p>
        </p:txBody>
      </p:sp>
      <p:sp>
        <p:nvSpPr>
          <p:cNvPr id="8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0311" y="236247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8943" y="236247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0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5800" y="236247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11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4072" y="236247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2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1303" y="251483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053664" y="2667199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6432" y="251483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408793" y="2667199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8161" y="251483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0521" y="2667199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2671" y="2514838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5032" y="2667199"/>
            <a:ext cx="959635" cy="88147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799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4411ABAC-0D8E-49C7-BC08-2DCC11EFF6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183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23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99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747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540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23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780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410201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987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2271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47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7119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DB450795-F4B9-4DE5-84CF-BBF9F6926A9A}"/>
              </a:ext>
            </a:extLst>
          </p:cNvPr>
          <p:cNvSpPr txBox="1"/>
          <p:nvPr/>
        </p:nvSpPr>
        <p:spPr>
          <a:xfrm>
            <a:off x="429791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339E79F7-0BDA-4A26-9F9D-1414332CD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398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15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23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99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747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540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23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791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780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1642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987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2271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47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8017119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9275DFC0-01E1-468F-8A58-411697C2A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672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16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23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99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747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540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23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791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780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1642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987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2271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8647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5368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AEEC1BF9-6E80-43E6-8EE7-08457AB14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2099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5368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17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7123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99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747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540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23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791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780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1642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987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2271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416686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1041ECF4-CA2B-4582-BDF8-BEB89AF380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3514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6805368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9B2BF-1343-4A8A-8817-A40BA0A5252D}"/>
              </a:ext>
            </a:extLst>
          </p:cNvPr>
          <p:cNvSpPr txBox="1"/>
          <p:nvPr/>
        </p:nvSpPr>
        <p:spPr>
          <a:xfrm>
            <a:off x="1102757" y="4724400"/>
            <a:ext cx="16385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Actual:</a:t>
            </a:r>
            <a:endParaRPr lang="bg-BG" sz="4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52CF6-DC36-4F1E-B776-969DE949DAFD}"/>
              </a:ext>
            </a:extLst>
          </p:cNvPr>
          <p:cNvSpPr txBox="1"/>
          <p:nvPr/>
        </p:nvSpPr>
        <p:spPr>
          <a:xfrm>
            <a:off x="2741348" y="472440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</a:t>
            </a:r>
            <a:endParaRPr lang="bg-BG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F11055-1241-4B4A-90C7-10B97CEAA6BF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3749919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641747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0E20F4EF-588A-4A64-8EFF-596CB7B2AEF6}"/>
              </a:ext>
            </a:extLst>
          </p:cNvPr>
          <p:cNvSpPr txBox="1"/>
          <p:nvPr/>
        </p:nvSpPr>
        <p:spPr>
          <a:xfrm>
            <a:off x="5105401" y="23622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1" name="TextBox 28">
            <a:extLst>
              <a:ext uri="{FF2B5EF4-FFF2-40B4-BE49-F238E27FC236}">
                <a16:creationId xmlns:a16="http://schemas.microsoft.com/office/drawing/2014/main" id="{2A1CA190-3523-4E43-9EF2-6446FDD131E3}"/>
              </a:ext>
            </a:extLst>
          </p:cNvPr>
          <p:cNvSpPr txBox="1"/>
          <p:nvPr/>
        </p:nvSpPr>
        <p:spPr>
          <a:xfrm>
            <a:off x="3902319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4297916" y="463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C08EC3E2-5642-407A-A0D4-3EA441A341F5}"/>
              </a:ext>
            </a:extLst>
          </p:cNvPr>
          <p:cNvSpPr txBox="1"/>
          <p:nvPr/>
        </p:nvSpPr>
        <p:spPr>
          <a:xfrm>
            <a:off x="525780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5551642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6569871" y="25146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6" name="TextBox 28">
            <a:extLst>
              <a:ext uri="{FF2B5EF4-FFF2-40B4-BE49-F238E27FC236}">
                <a16:creationId xmlns:a16="http://schemas.microsoft.com/office/drawing/2014/main" id="{B3CA592B-E2E1-49FD-891C-F47447636379}"/>
              </a:ext>
            </a:extLst>
          </p:cNvPr>
          <p:cNvSpPr txBox="1"/>
          <p:nvPr/>
        </p:nvSpPr>
        <p:spPr>
          <a:xfrm>
            <a:off x="6722271" y="266700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7416686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7994957" y="463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29" name="Slide Number">
            <a:extLst>
              <a:ext uri="{FF2B5EF4-FFF2-40B4-BE49-F238E27FC236}">
                <a16:creationId xmlns:a16="http://schemas.microsoft.com/office/drawing/2014/main" id="{CFC203B7-679C-428A-A7D4-C23B33B7B5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55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Adds an element to the queue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Add() / Offer()</a:t>
            </a:r>
            <a:endParaRPr lang="en-US" dirty="0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933452" y="4227871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-3</a:t>
            </a:r>
          </a:p>
          <a:p>
            <a:pPr algn="ctr"/>
            <a:endParaRPr lang="en-US" noProof="1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933453" y="4227871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15</a:t>
            </a:r>
          </a:p>
          <a:p>
            <a:pPr algn="ctr"/>
            <a:endParaRPr lang="en-US" noProof="1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933453" y="4227871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121</a:t>
            </a:r>
          </a:p>
          <a:p>
            <a:pPr algn="ctr"/>
            <a:endParaRPr lang="en-US" noProof="1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9021128" y="3324266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3</a:t>
            </a:r>
          </a:p>
        </p:txBody>
      </p:sp>
      <p:sp>
        <p:nvSpPr>
          <p:cNvPr id="14" name="Text Placeholder 7"/>
          <p:cNvSpPr txBox="1">
            <a:spLocks/>
          </p:cNvSpPr>
          <p:nvPr/>
        </p:nvSpPr>
        <p:spPr>
          <a:xfrm>
            <a:off x="9021128" y="3319827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2</a:t>
            </a: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9021128" y="3324266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1</a:t>
            </a: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9021128" y="3324266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0</a:t>
            </a:r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9010652" y="3313471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4</a:t>
            </a:r>
          </a:p>
        </p:txBody>
      </p:sp>
      <p:sp>
        <p:nvSpPr>
          <p:cNvPr id="18" name="Text Placeholder 7"/>
          <p:cNvSpPr txBox="1">
            <a:spLocks/>
          </p:cNvSpPr>
          <p:nvPr/>
        </p:nvSpPr>
        <p:spPr>
          <a:xfrm>
            <a:off x="3524252" y="4047670"/>
            <a:ext cx="4686301" cy="16252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Text Placeholder 7"/>
          <p:cNvSpPr txBox="1">
            <a:spLocks/>
          </p:cNvSpPr>
          <p:nvPr/>
        </p:nvSpPr>
        <p:spPr>
          <a:xfrm>
            <a:off x="933452" y="4230609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5</a:t>
            </a:r>
          </a:p>
          <a:p>
            <a:pPr algn="ctr"/>
            <a:endParaRPr lang="en-US" noProof="1"/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7126604" y="3405546"/>
            <a:ext cx="1981200" cy="52832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77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size():</a:t>
            </a:r>
            <a:endParaRPr lang="en-US" sz="3200" b="1" kern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5019" y="3405546"/>
            <a:ext cx="27158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Queue&lt;Integer&gt;</a:t>
            </a:r>
          </a:p>
          <a:p>
            <a:pPr algn="ctr"/>
            <a:endParaRPr lang="en-US" sz="20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686052" y="5980471"/>
            <a:ext cx="67818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lide Number">
            <a:extLst>
              <a:ext uri="{FF2B5EF4-FFF2-40B4-BE49-F238E27FC236}">
                <a16:creationId xmlns:a16="http://schemas.microsoft.com/office/drawing/2014/main" id="{7F3838A4-DA55-4BC6-BA87-A6079EBB8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800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50625 -1.1111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4125 1.85185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31875 1.85185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0.23125 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20" grpId="0" animBg="1"/>
      <p:bldP spid="20" grpId="1" animBg="1"/>
    </p:bld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8">
            <a:extLst>
              <a:ext uri="{FF2B5EF4-FFF2-40B4-BE49-F238E27FC236}">
                <a16:creationId xmlns:a16="http://schemas.microsoft.com/office/drawing/2014/main" id="{C5572F38-F951-4F45-AFC9-78B85E619B98}"/>
              </a:ext>
            </a:extLst>
          </p:cNvPr>
          <p:cNvSpPr txBox="1"/>
          <p:nvPr/>
        </p:nvSpPr>
        <p:spPr>
          <a:xfrm>
            <a:off x="3382077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98EC73-9B50-4879-96AE-305EF669F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Coins Failure</a:t>
            </a:r>
            <a:endParaRPr lang="bg-BG" dirty="0"/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59AE68AD-D8D0-4D67-94E1-687BDA9803DA}"/>
              </a:ext>
            </a:extLst>
          </p:cNvPr>
          <p:cNvSpPr txBox="1"/>
          <p:nvPr/>
        </p:nvSpPr>
        <p:spPr>
          <a:xfrm>
            <a:off x="7543249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7330140D-A9F2-453A-881E-47193AE7D333}"/>
              </a:ext>
            </a:extLst>
          </p:cNvPr>
          <p:cNvSpPr txBox="1"/>
          <p:nvPr/>
        </p:nvSpPr>
        <p:spPr>
          <a:xfrm>
            <a:off x="10210801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2" name="TextBox 28">
            <a:extLst>
              <a:ext uri="{FF2B5EF4-FFF2-40B4-BE49-F238E27FC236}">
                <a16:creationId xmlns:a16="http://schemas.microsoft.com/office/drawing/2014/main" id="{692415C0-2622-48C2-BA91-8EA7E6C66335}"/>
              </a:ext>
            </a:extLst>
          </p:cNvPr>
          <p:cNvSpPr txBox="1"/>
          <p:nvPr/>
        </p:nvSpPr>
        <p:spPr>
          <a:xfrm>
            <a:off x="874625" y="3928248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10¢</a:t>
            </a:r>
          </a:p>
        </p:txBody>
      </p:sp>
      <p:sp>
        <p:nvSpPr>
          <p:cNvPr id="24" name="TextBox 28">
            <a:extLst>
              <a:ext uri="{FF2B5EF4-FFF2-40B4-BE49-F238E27FC236}">
                <a16:creationId xmlns:a16="http://schemas.microsoft.com/office/drawing/2014/main" id="{E45305E2-8844-4017-ADBC-CE78D50FDE47}"/>
              </a:ext>
            </a:extLst>
          </p:cNvPr>
          <p:cNvSpPr txBox="1"/>
          <p:nvPr/>
        </p:nvSpPr>
        <p:spPr>
          <a:xfrm>
            <a:off x="2128351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5¢</a:t>
            </a:r>
          </a:p>
        </p:txBody>
      </p:sp>
      <p:sp>
        <p:nvSpPr>
          <p:cNvPr id="25" name="TextBox 28">
            <a:extLst>
              <a:ext uri="{FF2B5EF4-FFF2-40B4-BE49-F238E27FC236}">
                <a16:creationId xmlns:a16="http://schemas.microsoft.com/office/drawing/2014/main" id="{222D04BE-1CAF-4861-9B0E-0602B8EF3CF5}"/>
              </a:ext>
            </a:extLst>
          </p:cNvPr>
          <p:cNvSpPr txBox="1"/>
          <p:nvPr/>
        </p:nvSpPr>
        <p:spPr>
          <a:xfrm>
            <a:off x="8877025" y="3926730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bg-BG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4</a:t>
            </a:r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¢</a:t>
            </a:r>
          </a:p>
        </p:txBody>
      </p:sp>
      <p:sp>
        <p:nvSpPr>
          <p:cNvPr id="27" name="TextBox 28">
            <a:extLst>
              <a:ext uri="{FF2B5EF4-FFF2-40B4-BE49-F238E27FC236}">
                <a16:creationId xmlns:a16="http://schemas.microsoft.com/office/drawing/2014/main" id="{72D460EC-1444-45DE-990D-E01D45F0BDFC}"/>
              </a:ext>
            </a:extLst>
          </p:cNvPr>
          <p:cNvSpPr txBox="1"/>
          <p:nvPr/>
        </p:nvSpPr>
        <p:spPr>
          <a:xfrm>
            <a:off x="3993395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332722AD-AA18-4EAE-9823-F129B369571C}"/>
              </a:ext>
            </a:extLst>
          </p:cNvPr>
          <p:cNvSpPr txBox="1"/>
          <p:nvPr/>
        </p:nvSpPr>
        <p:spPr>
          <a:xfrm>
            <a:off x="4571666" y="3927489"/>
            <a:ext cx="959885" cy="881708"/>
          </a:xfrm>
          <a:prstGeom prst="ellips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tx2">
                <a:lumMod val="50000"/>
              </a:schemeClr>
            </a:solidFill>
          </a:ln>
          <a:scene3d>
            <a:camera prst="isometricOffAxis1Right"/>
            <a:lightRig rig="chilly" dir="t">
              <a:rot lat="0" lon="0" rev="0"/>
            </a:lightRig>
          </a:scene3d>
          <a:sp3d prstMaterial="metal">
            <a:bevelT w="57150" h="38100" prst="hardEdg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algn="ct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sz="2800" dirty="0"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</a:rPr>
              <a:t>1¢</a:t>
            </a:r>
          </a:p>
        </p:txBody>
      </p:sp>
      <p:pic>
        <p:nvPicPr>
          <p:cNvPr id="29" name="Graphic 28" descr="Close">
            <a:extLst>
              <a:ext uri="{FF2B5EF4-FFF2-40B4-BE49-F238E27FC236}">
                <a16:creationId xmlns:a16="http://schemas.microsoft.com/office/drawing/2014/main" id="{50F031BA-CB81-472C-9ACA-CC20ADDCA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9580" y="2111202"/>
            <a:ext cx="1781421" cy="17526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A4DFEC5-954E-4C8B-B735-72D63096DFCE}"/>
              </a:ext>
            </a:extLst>
          </p:cNvPr>
          <p:cNvSpPr txBox="1"/>
          <p:nvPr/>
        </p:nvSpPr>
        <p:spPr>
          <a:xfrm>
            <a:off x="4979202" y="1498931"/>
            <a:ext cx="2246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Target: 18</a:t>
            </a:r>
            <a:endParaRPr lang="bg-BG" sz="4000" dirty="0"/>
          </a:p>
        </p:txBody>
      </p:sp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5FA377E9-FFC2-4537-B94F-09FF6F81E1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600" y="2111201"/>
            <a:ext cx="1752600" cy="1752600"/>
          </a:xfrm>
          <a:prstGeom prst="rect">
            <a:avLst/>
          </a:prstGeom>
        </p:spPr>
      </p:pic>
      <p:sp>
        <p:nvSpPr>
          <p:cNvPr id="16" name="Slide Number">
            <a:extLst>
              <a:ext uri="{FF2B5EF4-FFF2-40B4-BE49-F238E27FC236}">
                <a16:creationId xmlns:a16="http://schemas.microsoft.com/office/drawing/2014/main" id="{DD2ED85F-E364-4DFE-B07E-66F2B3348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65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49FE26-9311-42C7-881D-E9BED6BD0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87" y="1128360"/>
            <a:ext cx="2911927" cy="291192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39D055F-F173-49E0-8A11-4641940B5DBA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Optimal 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326673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5332" y="1305934"/>
            <a:ext cx="11895112" cy="5201066"/>
          </a:xfrm>
        </p:spPr>
        <p:txBody>
          <a:bodyPr/>
          <a:lstStyle/>
          <a:p>
            <a:r>
              <a:rPr lang="en-US" dirty="0"/>
              <a:t>Suitable problems for greedy algorithms have these properties: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Greedy choice property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Optimal substructure</a:t>
            </a:r>
          </a:p>
          <a:p>
            <a:r>
              <a:rPr lang="en-US" dirty="0"/>
              <a:t>Any problem having the above properties is guaranteed </a:t>
            </a:r>
            <a:br>
              <a:rPr lang="en-US" dirty="0"/>
            </a:br>
            <a:r>
              <a:rPr lang="en-US" dirty="0"/>
              <a:t>to have an optimal greedy solution</a:t>
            </a:r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Optimal Greedy Algorithms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83D6745-72A5-4851-B2AC-DD1008EC5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87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0794" y="1305934"/>
            <a:ext cx="11909650" cy="5201066"/>
          </a:xfrm>
        </p:spPr>
        <p:txBody>
          <a:bodyPr/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Greedy choice </a:t>
            </a:r>
            <a:r>
              <a:rPr lang="en-US" dirty="0"/>
              <a:t>property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A global optimal solution </a:t>
            </a:r>
            <a:r>
              <a:rPr lang="en-US" dirty="0"/>
              <a:t>can be obtained by greedily </a:t>
            </a:r>
            <a:br>
              <a:rPr lang="en-US" dirty="0"/>
            </a:br>
            <a:r>
              <a:rPr lang="en-US" dirty="0"/>
              <a:t>selecting </a:t>
            </a:r>
            <a:r>
              <a:rPr lang="en-US" dirty="0">
                <a:solidFill>
                  <a:srgbClr val="FF0000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locally optimal </a:t>
            </a:r>
            <a:r>
              <a:rPr lang="en-US" dirty="0"/>
              <a:t>choice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Sub-problems that arise are solved by consequent greedy choices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Enforced by optimal substructure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Choice Property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D9B0363A-DD66-4ACB-9FF6-7BDD3DD413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491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223" y="1196125"/>
            <a:ext cx="11544427" cy="5201066"/>
          </a:xfrm>
        </p:spPr>
        <p:txBody>
          <a:bodyPr/>
          <a:lstStyle/>
          <a:p>
            <a:pPr>
              <a:lnSpc>
                <a:spcPct val="115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Optimal substructure </a:t>
            </a:r>
            <a:r>
              <a:rPr lang="en-US" dirty="0"/>
              <a:t>property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sz="3200" dirty="0"/>
              <a:t>After each greedy choice the problem remains an optimization </a:t>
            </a:r>
            <a:br>
              <a:rPr lang="en-US" sz="3200" dirty="0"/>
            </a:br>
            <a:r>
              <a:rPr lang="en-US" sz="3200" dirty="0"/>
              <a:t>problem of the same form as the original problem</a:t>
            </a:r>
          </a:p>
          <a:p>
            <a:pPr lvl="1">
              <a:lnSpc>
                <a:spcPct val="115000"/>
              </a:lnSpc>
              <a:buClr>
                <a:schemeClr val="tx1"/>
              </a:buClr>
            </a:pPr>
            <a:r>
              <a:rPr lang="en-US" sz="3200" b="1" dirty="0">
                <a:solidFill>
                  <a:srgbClr val="FF0000"/>
                </a:solidFill>
              </a:rPr>
              <a:t>An optimal global solution contains the optimal solutions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of all its sub-problems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Substructure Property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52C5E21-FB83-404D-B368-59BBF982D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09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0221" y="1196126"/>
            <a:ext cx="11011028" cy="3375875"/>
          </a:xfrm>
        </p:spPr>
        <p:txBody>
          <a:bodyPr>
            <a:normAutofit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rgbClr val="FF0000"/>
                </a:solidFill>
              </a:rPr>
              <a:t>Max Coins</a:t>
            </a:r>
            <a:r>
              <a:rPr lang="en-US" dirty="0">
                <a:solidFill>
                  <a:srgbClr val="FF0000"/>
                </a:solidFill>
              </a:rPr>
              <a:t>" </a:t>
            </a:r>
            <a:r>
              <a:rPr lang="en-US" dirty="0"/>
              <a:t>game</a:t>
            </a:r>
          </a:p>
          <a:p>
            <a:pPr lvl="1"/>
            <a:r>
              <a:rPr lang="en-US" dirty="0"/>
              <a:t>You are given a set of coins</a:t>
            </a:r>
          </a:p>
          <a:p>
            <a:pPr lvl="1"/>
            <a:r>
              <a:rPr lang="en-US" dirty="0"/>
              <a:t>You play against another player, alternating turns</a:t>
            </a:r>
          </a:p>
          <a:p>
            <a:pPr lvl="1"/>
            <a:r>
              <a:rPr lang="en-US" dirty="0"/>
              <a:t>Per each turn, you can take up to three coins</a:t>
            </a:r>
          </a:p>
          <a:p>
            <a:pPr lvl="1"/>
            <a:r>
              <a:rPr lang="en-US" dirty="0"/>
              <a:t>Your goal is to have as many coins as possible at the end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Algorithms: Example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575685" y="4773357"/>
            <a:ext cx="9034281" cy="1570637"/>
            <a:chOff x="1446212" y="4747563"/>
            <a:chExt cx="9036634" cy="15710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1763" y="4747563"/>
              <a:ext cx="832209" cy="83220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6212" y="5486400"/>
              <a:ext cx="832209" cy="8322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3972" y="4747563"/>
              <a:ext cx="832209" cy="8322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8421" y="5486400"/>
              <a:ext cx="832209" cy="83220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5074" y="4747563"/>
              <a:ext cx="832209" cy="83220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9523" y="5486400"/>
              <a:ext cx="832209" cy="8322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0106" y="4747563"/>
              <a:ext cx="832209" cy="83220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4555" y="5486400"/>
              <a:ext cx="832209" cy="83220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32315" y="4747563"/>
              <a:ext cx="832209" cy="83220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6764" y="5486400"/>
              <a:ext cx="832209" cy="83220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3417" y="4747563"/>
              <a:ext cx="832209" cy="83220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866" y="5486400"/>
              <a:ext cx="832209" cy="83220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75636" y="4747563"/>
              <a:ext cx="832209" cy="83220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0085" y="5486400"/>
              <a:ext cx="832209" cy="8322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845" y="4747563"/>
              <a:ext cx="832209" cy="83220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294" y="5486400"/>
              <a:ext cx="832209" cy="83220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8947" y="4747563"/>
              <a:ext cx="832209" cy="83220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13396" y="5486400"/>
              <a:ext cx="832209" cy="83220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23979" y="4747563"/>
              <a:ext cx="832209" cy="83220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8428" y="5486400"/>
              <a:ext cx="832209" cy="8322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0637" y="5486400"/>
              <a:ext cx="832209" cy="832209"/>
            </a:xfrm>
            <a:prstGeom prst="rect">
              <a:avLst/>
            </a:prstGeom>
          </p:spPr>
        </p:pic>
      </p:grpSp>
      <p:sp>
        <p:nvSpPr>
          <p:cNvPr id="27" name="Slide Number">
            <a:extLst>
              <a:ext uri="{FF2B5EF4-FFF2-40B4-BE49-F238E27FC236}">
                <a16:creationId xmlns:a16="http://schemas.microsoft.com/office/drawing/2014/main" id="{C557601D-E4E9-431A-88E9-3BD0B1313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624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1371" y="1196125"/>
            <a:ext cx="11163427" cy="520106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A simple </a:t>
            </a:r>
            <a:r>
              <a:rPr lang="en-US" b="1" dirty="0">
                <a:solidFill>
                  <a:srgbClr val="FF0000"/>
                </a:solidFill>
              </a:rPr>
              <a:t>greedy strategy </a:t>
            </a:r>
            <a:r>
              <a:rPr lang="en-US" dirty="0"/>
              <a:t>exists for the "Max Coins" game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  <a:spcBef>
                <a:spcPts val="2399"/>
              </a:spcBef>
            </a:pPr>
            <a:r>
              <a:rPr lang="en-US" dirty="0"/>
              <a:t>Always choose the local maximum (at each step)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don't consider what the other player does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You don't consider your actions' consequences</a:t>
            </a:r>
          </a:p>
          <a:p>
            <a:pPr>
              <a:lnSpc>
                <a:spcPct val="11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greedy algorithm </a:t>
            </a:r>
            <a:r>
              <a:rPr lang="en-US" dirty="0"/>
              <a:t>works optimally here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It takes as many coins as possible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Coins</a:t>
            </a:r>
            <a:r>
              <a:rPr lang="bg-BG" dirty="0"/>
              <a:t> – </a:t>
            </a:r>
            <a:r>
              <a:rPr lang="en-US" dirty="0"/>
              <a:t>Greedy Algorithm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921000" y="1989000"/>
            <a:ext cx="9725857" cy="648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79953" tIns="107972" rIns="179953" bIns="107972">
            <a:spAutoFit/>
          </a:bodyPr>
          <a:lstStyle>
            <a:lvl1pPr marL="342900" indent="-34290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Arial" pitchFamily="34" charset="0"/>
              <a:buChar char="•"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0" indent="0" algn="ctr">
              <a:buNone/>
            </a:pPr>
            <a:r>
              <a:rPr lang="en-US" sz="2799" dirty="0">
                <a:solidFill>
                  <a:schemeClr val="tx1"/>
                </a:solidFill>
                <a:effectLst/>
              </a:rPr>
              <a:t>At each turn take the maximum number of coins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416C442-6715-439C-A156-940A4AE6A5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862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 descr="Bar chart">
            <a:extLst>
              <a:ext uri="{FF2B5EF4-FFF2-40B4-BE49-F238E27FC236}">
                <a16:creationId xmlns:a16="http://schemas.microsoft.com/office/drawing/2014/main" id="{71BA4389-2639-4761-A0EA-2BB31BB01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0" y="1066800"/>
            <a:ext cx="3163548" cy="3163548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036C2D-BA51-4956-BEF9-AD91C76A0185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Simple Sorting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07412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Sorting Algorithm?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5884" y="1150939"/>
            <a:ext cx="11804650" cy="5570537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Sorting algorithm</a:t>
            </a:r>
          </a:p>
          <a:p>
            <a:pPr lvl="1"/>
            <a:r>
              <a:rPr lang="en-US" dirty="0"/>
              <a:t>An algorithm that rearranges elements in a list</a:t>
            </a:r>
          </a:p>
          <a:p>
            <a:pPr lvl="2"/>
            <a:r>
              <a:rPr lang="en-US" dirty="0"/>
              <a:t>In non-decreasing order</a:t>
            </a:r>
          </a:p>
          <a:p>
            <a:pPr lvl="1"/>
            <a:r>
              <a:rPr lang="en-US" dirty="0"/>
              <a:t>Elements must be </a:t>
            </a:r>
            <a:r>
              <a:rPr lang="en-US" b="1" dirty="0">
                <a:solidFill>
                  <a:srgbClr val="FF0000"/>
                </a:solidFill>
              </a:rPr>
              <a:t>comparable</a:t>
            </a:r>
          </a:p>
          <a:p>
            <a:r>
              <a:rPr lang="en-US" dirty="0"/>
              <a:t>More formally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input</a:t>
            </a:r>
            <a:r>
              <a:rPr lang="en-US" dirty="0"/>
              <a:t> is a sequence / list of elements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output</a:t>
            </a:r>
            <a:r>
              <a:rPr lang="en-US" dirty="0"/>
              <a:t> is an rearrangement / </a:t>
            </a:r>
            <a:r>
              <a:rPr lang="en-US" b="1" dirty="0">
                <a:solidFill>
                  <a:srgbClr val="FF0000"/>
                </a:solidFill>
              </a:rPr>
              <a:t>permutation</a:t>
            </a:r>
            <a:r>
              <a:rPr lang="en-US" dirty="0"/>
              <a:t> of elements</a:t>
            </a:r>
          </a:p>
          <a:p>
            <a:pPr lvl="2"/>
            <a:r>
              <a:rPr lang="en-US" dirty="0"/>
              <a:t>In non-decreasing order</a:t>
            </a:r>
          </a:p>
        </p:txBody>
      </p:sp>
      <p:pic>
        <p:nvPicPr>
          <p:cNvPr id="5" name="Picture 8" descr="http://panthema.net/2013/sound-of-sorting/thum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313" y="2590800"/>
            <a:ext cx="2971800" cy="217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0A52E0-E40D-4997-AF1C-9A9026A32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325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04446" y="1150939"/>
            <a:ext cx="11804650" cy="5570537"/>
          </a:xfrm>
        </p:spPr>
        <p:txBody>
          <a:bodyPr>
            <a:normAutofit/>
          </a:bodyPr>
          <a:lstStyle/>
          <a:p>
            <a:r>
              <a:rPr lang="en-US" dirty="0"/>
              <a:t>Efficient sorting algorithms are important for:</a:t>
            </a:r>
          </a:p>
          <a:p>
            <a:pPr lvl="1"/>
            <a:r>
              <a:rPr lang="en-US" dirty="0"/>
              <a:t>Producing human-readable output</a:t>
            </a:r>
          </a:p>
          <a:p>
            <a:pPr lvl="1"/>
            <a:r>
              <a:rPr lang="en-US" noProof="1"/>
              <a:t>Canonicalizing</a:t>
            </a:r>
            <a:r>
              <a:rPr lang="en-US" dirty="0"/>
              <a:t> data – making data uniquely arranged</a:t>
            </a:r>
          </a:p>
          <a:p>
            <a:pPr lvl="1"/>
            <a:r>
              <a:rPr lang="en-US" dirty="0"/>
              <a:t>In conjunction with other algorithms, like binary searching</a:t>
            </a:r>
          </a:p>
          <a:p>
            <a:pPr>
              <a:spcBef>
                <a:spcPts val="1200"/>
              </a:spcBef>
            </a:pPr>
            <a:r>
              <a:rPr lang="en-US" dirty="0"/>
              <a:t>Example of sorting:</a:t>
            </a:r>
          </a:p>
        </p:txBody>
      </p:sp>
      <p:graphicFrame>
        <p:nvGraphicFramePr>
          <p:cNvPr id="5" name="Group 3"/>
          <p:cNvGraphicFramePr>
            <a:graphicFrameLocks noGrp="1"/>
          </p:cNvGraphicFramePr>
          <p:nvPr/>
        </p:nvGraphicFramePr>
        <p:xfrm>
          <a:off x="1981200" y="54102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6001" y="4782312"/>
            <a:ext cx="2045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Unsorted list</a:t>
            </a:r>
          </a:p>
        </p:txBody>
      </p:sp>
      <p:graphicFrame>
        <p:nvGraphicFramePr>
          <p:cNvPr id="8" name="Group 3"/>
          <p:cNvGraphicFramePr>
            <a:graphicFrameLocks noGrp="1"/>
          </p:cNvGraphicFramePr>
          <p:nvPr/>
        </p:nvGraphicFramePr>
        <p:xfrm>
          <a:off x="7478552" y="5410200"/>
          <a:ext cx="2667000" cy="438912"/>
        </p:xfrm>
        <a:graphic>
          <a:graphicData uri="http://schemas.openxmlformats.org/drawingml/2006/table">
            <a:tbl>
              <a:tblPr/>
              <a:tblGrid>
                <a:gridCol w="534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30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3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4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7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10</a:t>
                      </a:r>
                      <a:endParaRPr kumimoji="1" lang="bg-BG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783353" y="4782312"/>
            <a:ext cx="164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Sorted list</a:t>
            </a:r>
          </a:p>
        </p:txBody>
      </p:sp>
      <p:pic>
        <p:nvPicPr>
          <p:cNvPr id="2050" name="Picture 2" descr="http://www.magister.fi/wp-content/uploads/2012/10/process_automation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620" y="5087112"/>
            <a:ext cx="1085088" cy="10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4887752" y="5620512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792752" y="5615346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62600" y="4746314"/>
            <a:ext cx="970810" cy="354604"/>
          </a:xfrm>
          <a:prstGeom prst="rect">
            <a:avLst/>
          </a:prstGeom>
          <a:noFill/>
        </p:spPr>
        <p:txBody>
          <a:bodyPr wrap="none" rtlCol="0">
            <a:prstTxWarp prst="textChevron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B3D72801-8F58-4A11-A4EB-B187386B95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43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Returns and removes first element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Remove() / Poll()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9066212" y="3352800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4</a:t>
            </a:r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9076688" y="3359156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2</a:t>
            </a:r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9076688" y="3363595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3</a:t>
            </a:r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3579812" y="4086999"/>
            <a:ext cx="4686301" cy="16252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7161844" y="4267200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5</a:t>
            </a:r>
          </a:p>
          <a:p>
            <a:pPr algn="ctr"/>
            <a:endParaRPr lang="en-US" noProof="1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7182164" y="3444875"/>
            <a:ext cx="1981200" cy="52832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77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size():</a:t>
            </a:r>
            <a:endParaRPr lang="en-US" sz="3200" b="1" kern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8653" y="3559314"/>
            <a:ext cx="254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Queue&lt;Integer&gt;</a:t>
            </a:r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6018212" y="4267200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-3</a:t>
            </a:r>
          </a:p>
          <a:p>
            <a:pPr algn="ctr"/>
            <a:endParaRPr lang="en-US" noProof="1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4875212" y="4267200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15</a:t>
            </a:r>
          </a:p>
          <a:p>
            <a:pPr algn="ctr"/>
            <a:endParaRPr lang="en-US" noProof="1"/>
          </a:p>
        </p:txBody>
      </p:sp>
      <p:sp>
        <p:nvSpPr>
          <p:cNvPr id="13" name="Text Placeholder 7"/>
          <p:cNvSpPr txBox="1">
            <a:spLocks/>
          </p:cNvSpPr>
          <p:nvPr/>
        </p:nvSpPr>
        <p:spPr>
          <a:xfrm>
            <a:off x="3803332" y="4267200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121</a:t>
            </a:r>
          </a:p>
          <a:p>
            <a:pPr algn="ctr"/>
            <a:endParaRPr lang="en-US" noProof="1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741612" y="6019800"/>
            <a:ext cx="67818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EA98A274-A8F7-488E-A131-4DAE8824E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66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15625 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1.11111E-6 L 0.09375 -1.11111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81481E-6 L 0.09375 4.8148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4.81481E-6 L 0.0875 4.8148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75 4.81481E-6 L 0.25 4.81481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9375 4.81481E-6 L 0.1875 4.81481E-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75 4.81481E-6 L 0.18164 4.81481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 Algorithms: </a:t>
            </a:r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0460" y="1211264"/>
            <a:ext cx="11885612" cy="5570537"/>
          </a:xfrm>
        </p:spPr>
        <p:txBody>
          <a:bodyPr>
            <a:normAutofit/>
          </a:bodyPr>
          <a:lstStyle/>
          <a:p>
            <a:r>
              <a:rPr lang="en-US" dirty="0"/>
              <a:t>Sorting algorithms are often classified by:</a:t>
            </a:r>
          </a:p>
          <a:p>
            <a:pPr lvl="1"/>
            <a:r>
              <a:rPr lang="en-US" dirty="0"/>
              <a:t>Computational </a:t>
            </a:r>
            <a:r>
              <a:rPr lang="en-US" b="1" dirty="0">
                <a:solidFill>
                  <a:srgbClr val="FF0000"/>
                </a:solidFill>
              </a:rPr>
              <a:t>complexity</a:t>
            </a:r>
            <a:r>
              <a:rPr lang="en-US" dirty="0"/>
              <a:t> and memory usage</a:t>
            </a:r>
          </a:p>
          <a:p>
            <a:pPr lvl="2"/>
            <a:r>
              <a:rPr lang="en-US" dirty="0"/>
              <a:t>Worst, average and best case behavior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Recursive</a:t>
            </a:r>
            <a:r>
              <a:rPr lang="en-US" dirty="0"/>
              <a:t> / non-recursive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Stability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stable / unstable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Comparison-based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sort / non-comparison based</a:t>
            </a:r>
          </a:p>
          <a:p>
            <a:pPr lvl="1"/>
            <a:r>
              <a:rPr lang="en-US" dirty="0"/>
              <a:t>Sorting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method</a:t>
            </a:r>
            <a:r>
              <a:rPr lang="en-US" dirty="0"/>
              <a:t>: insertion, exchange (bubble sort and quicksort), selection (heapsort), merging, serial / parallel, etc.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6916360-265C-4D1B-8186-F76244B60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545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Stability of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18027" y="1150939"/>
            <a:ext cx="8037513" cy="557053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Stable</a:t>
            </a:r>
            <a:r>
              <a:rPr lang="en-US" dirty="0"/>
              <a:t> sorting algorithms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Maintain the order of equal elements</a:t>
            </a:r>
          </a:p>
          <a:p>
            <a:pPr lvl="1">
              <a:lnSpc>
                <a:spcPct val="110000"/>
              </a:lnSpc>
              <a:buClr>
                <a:schemeClr val="tx1"/>
              </a:buClr>
            </a:pPr>
            <a:r>
              <a:rPr lang="en-US" dirty="0"/>
              <a:t>If two items compare as equal, their </a:t>
            </a:r>
            <a:br>
              <a:rPr lang="en-US" dirty="0"/>
            </a:br>
            <a:r>
              <a:rPr lang="en-US" dirty="0"/>
              <a:t>relative order is preserved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Unstable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sorting algorithms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Rearrange the equal elements in </a:t>
            </a:r>
            <a:br>
              <a:rPr lang="en-US" dirty="0"/>
            </a:br>
            <a:r>
              <a:rPr lang="en-US" dirty="0"/>
              <a:t>unpredictable order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Often </a:t>
            </a:r>
            <a:r>
              <a:rPr lang="en-US" b="1" dirty="0">
                <a:solidFill>
                  <a:srgbClr val="FF0000"/>
                </a:solidFill>
              </a:rPr>
              <a:t>different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elements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have </a:t>
            </a:r>
            <a:r>
              <a:rPr lang="en-US" b="1" dirty="0">
                <a:solidFill>
                  <a:schemeClr val="bg1"/>
                </a:solidFill>
              </a:rPr>
              <a:t>same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key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used for equality comparing</a:t>
            </a:r>
          </a:p>
        </p:txBody>
      </p:sp>
      <p:pic>
        <p:nvPicPr>
          <p:cNvPr id="1026" name="Picture 2" descr="File:Sorting stability playing cards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398494"/>
            <a:ext cx="2950464" cy="4876800"/>
          </a:xfrm>
          <a:prstGeom prst="roundRect">
            <a:avLst>
              <a:gd name="adj" fmla="val 97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97EBE2EC-21B1-4EB0-AE0E-A48CBC684C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91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Sort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1000" y="1224000"/>
            <a:ext cx="11462030" cy="4815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600" b="1" dirty="0">
                <a:hlinkClick r:id="rId3"/>
              </a:rPr>
              <a:t>Bubble sort</a:t>
            </a:r>
            <a:r>
              <a:rPr lang="en-US" sz="3600" b="1" dirty="0"/>
              <a:t> </a:t>
            </a:r>
            <a:r>
              <a:rPr lang="en-US" sz="3600" dirty="0"/>
              <a:t>– simple, but inefficient algorithm (</a:t>
            </a:r>
            <a:r>
              <a:rPr lang="en-US" sz="3600" b="1" dirty="0">
                <a:hlinkClick r:id="rId4"/>
              </a:rPr>
              <a:t>visualize</a:t>
            </a:r>
            <a:r>
              <a:rPr lang="en-US" sz="3600" dirty="0"/>
              <a:t>)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Swaps to neighbor elements when not in order until sorted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Memory</a:t>
            </a:r>
            <a:r>
              <a:rPr lang="en-US" sz="3400" dirty="0">
                <a:solidFill>
                  <a:srgbClr val="FF0000"/>
                </a:solidFill>
              </a:rPr>
              <a:t>: </a:t>
            </a:r>
            <a:r>
              <a:rPr lang="en-US" sz="3400" b="1" dirty="0">
                <a:solidFill>
                  <a:srgbClr val="FF0000"/>
                </a:solidFill>
              </a:rPr>
              <a:t>O(1)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Stable: Yes</a:t>
            </a:r>
          </a:p>
          <a:p>
            <a:pPr lvl="1">
              <a:buClr>
                <a:schemeClr val="tx1"/>
              </a:buClr>
            </a:pPr>
            <a:r>
              <a:rPr lang="en-US" sz="3400" dirty="0"/>
              <a:t>Method: Exchanging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4653720C-BE30-4B8D-921F-E9725BA5B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89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C850D8D-B775-4D85-946D-35E3FA1CA480}"/>
              </a:ext>
            </a:extLst>
          </p:cNvPr>
          <p:cNvSpPr/>
          <p:nvPr/>
        </p:nvSpPr>
        <p:spPr bwMode="auto">
          <a:xfrm>
            <a:off x="4267677" y="808285"/>
            <a:ext cx="3656648" cy="3656648"/>
          </a:xfrm>
          <a:prstGeom prst="ellipse">
            <a:avLst/>
          </a:prstGeom>
          <a:solidFill>
            <a:schemeClr val="bg2">
              <a:alpha val="50000"/>
            </a:schemeClr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64FCD-7800-435E-869A-D8FA4DBBE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039" y="395016"/>
            <a:ext cx="3123387" cy="3834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F9DAED-6B10-499B-AE34-7FCA9B962C1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BubbleSort</a:t>
            </a:r>
          </a:p>
        </p:txBody>
      </p:sp>
    </p:spTree>
    <p:extLst>
      <p:ext uri="{BB962C8B-B14F-4D97-AF65-F5344CB8AC3E}">
        <p14:creationId xmlns:p14="http://schemas.microsoft.com/office/powerpoint/2010/main" val="69002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BubbleSort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200" y="1351722"/>
            <a:ext cx="10515600" cy="51144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int[] numbers = {1, 3, 4, 2, 5, 6};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for (int i = 0; i &lt; numbers.length; i++)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for (int j = i + 1; j &lt; numbers.length - 1; j++)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if (numbers[i] &gt; numbers[j])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  int tempNumber = numbers[i];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  numbers[i] = numbers[j];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  numbers[j] = tempNumber;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6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//TODO:</a:t>
            </a:r>
            <a:r>
              <a:rPr lang="en-GB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GB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Print numbers</a:t>
            </a:r>
            <a:endParaRPr lang="en-US" sz="2600" b="1" i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6FA0B4-0895-4A87-A4ED-B1F4D7848D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126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8" descr="Magnifying glass">
            <a:extLst>
              <a:ext uri="{FF2B5EF4-FFF2-40B4-BE49-F238E27FC236}">
                <a16:creationId xmlns:a16="http://schemas.microsoft.com/office/drawing/2014/main" id="{C1339936-A6D4-48A7-AC11-7BBEE79E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7494" y="1511249"/>
            <a:ext cx="2414983" cy="2414983"/>
          </a:xfrm>
          <a:prstGeom prst="rect">
            <a:avLst/>
          </a:prstGeom>
        </p:spPr>
      </p:pic>
      <p:pic>
        <p:nvPicPr>
          <p:cNvPr id="8" name="Graphic 12" descr="Newspaper">
            <a:extLst>
              <a:ext uri="{FF2B5EF4-FFF2-40B4-BE49-F238E27FC236}">
                <a16:creationId xmlns:a16="http://schemas.microsoft.com/office/drawing/2014/main" id="{CB33DEAB-DE8C-4903-AD98-E246533B76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2123" y="1664085"/>
            <a:ext cx="1247741" cy="124774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8145D0-3A3E-4751-8EF7-15AACD04299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Searching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031034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Search algorithm </a:t>
            </a:r>
            <a:r>
              <a:rPr lang="en-US" dirty="0"/>
              <a:t>== an algorithm for finding an item with </a:t>
            </a:r>
            <a:br>
              <a:rPr lang="bg-BG" dirty="0"/>
            </a:br>
            <a:r>
              <a:rPr lang="en-US" dirty="0"/>
              <a:t>specified properties among a collection of items</a:t>
            </a:r>
          </a:p>
          <a:p>
            <a:r>
              <a:rPr lang="en-US" dirty="0"/>
              <a:t>Different types of searching algorithms:</a:t>
            </a:r>
          </a:p>
          <a:p>
            <a:pPr lvl="1"/>
            <a:r>
              <a:rPr lang="en-US" dirty="0"/>
              <a:t>For virtual search spaces</a:t>
            </a:r>
          </a:p>
          <a:p>
            <a:pPr lvl="2"/>
            <a:r>
              <a:rPr lang="en-US" dirty="0"/>
              <a:t>Satisfy specific mathematical equations</a:t>
            </a:r>
          </a:p>
          <a:p>
            <a:pPr lvl="2"/>
            <a:r>
              <a:rPr lang="en-US" dirty="0"/>
              <a:t>Try to exploit partial knowledge about a structure</a:t>
            </a:r>
          </a:p>
          <a:p>
            <a:pPr lvl="1"/>
            <a:r>
              <a:rPr lang="en-US" dirty="0"/>
              <a:t>For sub-structures of a given structure</a:t>
            </a:r>
          </a:p>
          <a:p>
            <a:pPr lvl="2"/>
            <a:r>
              <a:rPr lang="en-US" dirty="0"/>
              <a:t>A graph, a string, a finite group</a:t>
            </a:r>
          </a:p>
          <a:p>
            <a:pPr lvl="1"/>
            <a:r>
              <a:rPr lang="en-US" dirty="0"/>
              <a:t>Search for the min / max of a function, 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87498"/>
            <a:ext cx="9506047" cy="882654"/>
          </a:xfrm>
        </p:spPr>
        <p:txBody>
          <a:bodyPr/>
          <a:lstStyle/>
          <a:p>
            <a:r>
              <a:rPr lang="en-US" dirty="0"/>
              <a:t>Search Algorithm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92CA39F-5829-4025-B344-202EC2CD76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4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201066"/>
          </a:xfrm>
        </p:spPr>
        <p:txBody>
          <a:bodyPr/>
          <a:lstStyle/>
          <a:p>
            <a:r>
              <a:rPr lang="en-US" b="1" dirty="0">
                <a:hlinkClick r:id="rId2"/>
              </a:rPr>
              <a:t>Linear search</a:t>
            </a:r>
            <a:r>
              <a:rPr lang="en-US" b="1" dirty="0"/>
              <a:t> </a:t>
            </a:r>
            <a:r>
              <a:rPr lang="en-US" dirty="0"/>
              <a:t>finds a particular value in a list (</a:t>
            </a:r>
            <a:r>
              <a:rPr lang="en-US" b="1" dirty="0">
                <a:hlinkClick r:id="rId3"/>
              </a:rPr>
              <a:t>visualize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Checking every one of the elements</a:t>
            </a:r>
          </a:p>
          <a:p>
            <a:pPr lvl="1"/>
            <a:r>
              <a:rPr lang="en-US" dirty="0"/>
              <a:t>One at a time, in sequence</a:t>
            </a:r>
          </a:p>
          <a:p>
            <a:pPr lvl="1"/>
            <a:r>
              <a:rPr lang="en-US" dirty="0"/>
              <a:t>Until the desired one is found</a:t>
            </a:r>
          </a:p>
          <a:p>
            <a:r>
              <a:rPr lang="en-US" dirty="0"/>
              <a:t>Worst &amp; average performance: O(n)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12339" y="4045430"/>
            <a:ext cx="6750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for each item in the list: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if that item has the desired value,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    return the item's location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latin typeface="Consolas" pitchFamily="49" charset="0"/>
                <a:cs typeface="Consolas" pitchFamily="49" charset="0"/>
              </a:rPr>
              <a:t>return nothing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04D5377-D3E0-45F0-ABB3-1C249B1FF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31000" y="6609912"/>
            <a:ext cx="489444" cy="1940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7738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940" y="1196707"/>
            <a:ext cx="11815018" cy="2729465"/>
          </a:xfrm>
        </p:spPr>
        <p:txBody>
          <a:bodyPr>
            <a:spAutoFit/>
          </a:bodyPr>
          <a:lstStyle/>
          <a:p>
            <a:r>
              <a:rPr lang="en-US" sz="3200" b="1" dirty="0">
                <a:hlinkClick r:id="rId2"/>
              </a:rPr>
              <a:t>Binary search</a:t>
            </a:r>
            <a:r>
              <a:rPr lang="en-US" sz="3200" dirty="0"/>
              <a:t> finds an item within a ordered data structure</a:t>
            </a:r>
          </a:p>
          <a:p>
            <a:r>
              <a:rPr lang="en-US" sz="3200" dirty="0"/>
              <a:t>At each step, compare the input with the middle element</a:t>
            </a:r>
          </a:p>
          <a:p>
            <a:pPr lvl="1"/>
            <a:r>
              <a:rPr lang="en-US" sz="3000" dirty="0"/>
              <a:t>The algorithm repeats its action to the left or right sub-structure</a:t>
            </a:r>
          </a:p>
          <a:p>
            <a:r>
              <a:rPr lang="en-US" sz="3200" dirty="0"/>
              <a:t>Average performance: </a:t>
            </a:r>
            <a:r>
              <a:rPr lang="en-US" sz="3200" b="1" dirty="0">
                <a:solidFill>
                  <a:srgbClr val="FF0000"/>
                </a:solidFill>
              </a:rPr>
              <a:t>O(log(n))</a:t>
            </a:r>
          </a:p>
          <a:p>
            <a:r>
              <a:rPr lang="en-US" sz="3200" dirty="0"/>
              <a:t>See the </a:t>
            </a:r>
            <a:r>
              <a:rPr lang="en-US" sz="3200" b="1" dirty="0">
                <a:solidFill>
                  <a:prstClr val="white"/>
                </a:solidFill>
                <a:hlinkClick r:id="rId3"/>
              </a:rPr>
              <a:t>visualization</a:t>
            </a:r>
            <a:endParaRPr lang="en-US" sz="3200" b="1" dirty="0">
              <a:solidFill>
                <a:srgbClr val="FBEEC9">
                  <a:lumMod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pic>
        <p:nvPicPr>
          <p:cNvPr id="6" name="Picture 2" descr="http://railspikes.com/assets/2008/10/3/binary_searc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10" y="4506425"/>
            <a:ext cx="3169470" cy="2199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6490" y="4506426"/>
            <a:ext cx="2590125" cy="2199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6" descr="http://darcy.rsgc.on.ca/ACES/ICS3U/images/BinarySearchAnimation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35" y="4506426"/>
            <a:ext cx="3769100" cy="21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F3D13476-DCA2-4DC0-9C3B-6A1BAB9DB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606615" y="6534000"/>
            <a:ext cx="513829" cy="27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28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(Iterative)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6917E-CCF1-498F-AC5E-EBFB9046E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" y="1440752"/>
            <a:ext cx="10512862" cy="492000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int binarySearch(int arr[], int key, int start, int end)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while (end &gt;= start)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int mid = (start + end) / 2;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if (arr[mid] &lt;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  start = mid + 1;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else if (arr[mid] &gt; key)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  end = mid - 1;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else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    return mid;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  return KEY_NOT_FOUND;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99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435F041-3BC2-4065-9C0A-C464AFA6F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586000" y="6534000"/>
            <a:ext cx="534444" cy="270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007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Children form a circle and pass a hot potato clockwise</a:t>
            </a:r>
          </a:p>
          <a:p>
            <a:r>
              <a:rPr lang="en-US" dirty="0"/>
              <a:t>Every n</a:t>
            </a:r>
            <a:r>
              <a:rPr lang="en-US" baseline="30000" dirty="0"/>
              <a:t>th </a:t>
            </a:r>
            <a:r>
              <a:rPr lang="en-US" dirty="0"/>
              <a:t>toss a child is removed until only one remains</a:t>
            </a:r>
          </a:p>
          <a:p>
            <a:r>
              <a:rPr lang="en-US" dirty="0"/>
              <a:t>Upon removal the potato is passed forward</a:t>
            </a:r>
          </a:p>
          <a:p>
            <a:r>
              <a:rPr lang="en-US" dirty="0"/>
              <a:t>Print the child that remains last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</a:t>
            </a:r>
            <a:r>
              <a:rPr lang="en-GB" dirty="0"/>
              <a:t>Hot Potato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67449" y="4064860"/>
            <a:ext cx="8853926" cy="1937411"/>
            <a:chOff x="1736286" y="4105472"/>
            <a:chExt cx="8853926" cy="1937411"/>
          </a:xfrm>
        </p:grpSpPr>
        <p:sp>
          <p:nvSpPr>
            <p:cNvPr id="5" name="Right Arrow 18"/>
            <p:cNvSpPr/>
            <p:nvPr/>
          </p:nvSpPr>
          <p:spPr>
            <a:xfrm>
              <a:off x="5939905" y="4949123"/>
              <a:ext cx="478008" cy="3208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736286" y="4105472"/>
              <a:ext cx="3884621" cy="1937411"/>
              <a:chOff x="2582008" y="3826816"/>
              <a:chExt cx="1866907" cy="2300970"/>
            </a:xfrm>
          </p:grpSpPr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582008" y="4520002"/>
                <a:ext cx="1866905" cy="160778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no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Sam John Sara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  <a:endParaRPr lang="it-IT" sz="2400" b="1" noProof="1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6976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sz="2400" b="1" noProof="1">
                    <a:solidFill>
                      <a:schemeClr val="tx2"/>
                    </a:solidFill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736916" y="4105474"/>
              <a:ext cx="3853296" cy="1937190"/>
              <a:chOff x="2582007" y="3826816"/>
              <a:chExt cx="1866908" cy="2300705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582007" y="4519999"/>
                <a:ext cx="1866908" cy="160752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no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</a:rPr>
                  <a:t>Removed John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</a:rPr>
                  <a:t>Removed Sam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</a:rPr>
                  <a:t>Last is Sara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6976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sz="2400" b="1" noProof="1">
                    <a:solidFill>
                      <a:schemeClr val="tx2"/>
                    </a:solidFill>
                  </a:rPr>
                  <a:t>Output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472B9D-DB40-435F-A7CD-63C46547E019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85A49FEC-F2A6-4B2B-A583-C920B59F9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4260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797" indent="-342797" algn="ctr" defTabSz="914126">
                <a:buFont typeface="Wingdings" panose="05000000000000000000" pitchFamily="2" charset="2"/>
                <a:buChar char="§"/>
                <a:defRPr/>
              </a:pPr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797" indent="-342797" algn="ctr" defTabSz="914126">
                <a:buFont typeface="Wingdings" panose="05000000000000000000" pitchFamily="2" charset="2"/>
                <a:buChar char="§"/>
                <a:defRPr/>
              </a:pPr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797" indent="-342797" algn="ctr" defTabSz="914126">
                <a:buFont typeface="Wingdings" panose="05000000000000000000" pitchFamily="2" charset="2"/>
                <a:buChar char="§"/>
                <a:defRPr/>
              </a:pPr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447086" y="1607188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  <a:buClr>
                <a:srgbClr val="FFFFFF"/>
              </a:buClr>
              <a:defRPr/>
            </a:pPr>
            <a:endParaRPr lang="en-US" sz="2799" dirty="0">
              <a:solidFill>
                <a:schemeClr val="bg2"/>
              </a:solidFill>
              <a:latin typeface="Calibri" panose="020F0502020204030204"/>
            </a:endParaRP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62591" y="1593864"/>
            <a:ext cx="8161637" cy="482863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bg1"/>
                </a:solidFill>
              </a:rPr>
              <a:t>Recursion</a:t>
            </a:r>
            <a:r>
              <a:rPr lang="bg-BG" sz="3400" b="1" dirty="0">
                <a:solidFill>
                  <a:schemeClr val="bg2"/>
                </a:solidFill>
              </a:rPr>
              <a:t> </a:t>
            </a:r>
            <a:r>
              <a:rPr lang="bg-BG" sz="3400" dirty="0">
                <a:solidFill>
                  <a:schemeClr val="bg2"/>
                </a:solidFill>
              </a:rPr>
              <a:t>– </a:t>
            </a:r>
            <a:r>
              <a:rPr lang="en-US" sz="3400" dirty="0">
                <a:solidFill>
                  <a:schemeClr val="bg2"/>
                </a:solidFill>
              </a:rPr>
              <a:t>a</a:t>
            </a:r>
            <a:r>
              <a:rPr lang="en-US" sz="3400" b="1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method or a function that </a:t>
            </a:r>
            <a:br>
              <a:rPr lang="en-US" sz="3400" dirty="0">
                <a:solidFill>
                  <a:schemeClr val="bg2"/>
                </a:solidFill>
              </a:rPr>
            </a:br>
            <a:r>
              <a:rPr lang="en-US" sz="3400" dirty="0">
                <a:solidFill>
                  <a:schemeClr val="bg2"/>
                </a:solidFill>
              </a:rPr>
              <a:t>calls itself</a:t>
            </a:r>
            <a:endParaRPr lang="bg-BG" sz="3400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bg1"/>
                </a:solidFill>
              </a:rPr>
              <a:t>Brute-Force </a:t>
            </a:r>
            <a:r>
              <a:rPr lang="bg-BG" sz="3400" b="1" dirty="0">
                <a:solidFill>
                  <a:schemeClr val="bg2"/>
                </a:solidFill>
              </a:rPr>
              <a:t>-</a:t>
            </a:r>
            <a:r>
              <a:rPr lang="en-US" sz="3400" b="1" dirty="0">
                <a:solidFill>
                  <a:schemeClr val="bg2"/>
                </a:solidFill>
              </a:rPr>
              <a:t> </a:t>
            </a:r>
            <a:r>
              <a:rPr lang="en-US" sz="3400" dirty="0">
                <a:solidFill>
                  <a:schemeClr val="bg2"/>
                </a:solidFill>
              </a:rPr>
              <a:t>trying all the possible solutions</a:t>
            </a:r>
            <a:endParaRPr lang="en-US" sz="3400" b="1" dirty="0">
              <a:solidFill>
                <a:schemeClr val="bg2"/>
              </a:solidFill>
            </a:endParaRP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bg1"/>
                </a:solidFill>
              </a:rPr>
              <a:t>Greedy</a:t>
            </a:r>
            <a:r>
              <a:rPr lang="en-US" sz="3400" b="1" dirty="0">
                <a:solidFill>
                  <a:schemeClr val="bg2"/>
                </a:solidFill>
              </a:rPr>
              <a:t> - </a:t>
            </a:r>
            <a:r>
              <a:rPr lang="en-US" sz="3400" dirty="0">
                <a:solidFill>
                  <a:schemeClr val="bg2"/>
                </a:solidFill>
              </a:rPr>
              <a:t>picking a locally optimal solution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bg1"/>
                </a:solidFill>
              </a:rPr>
              <a:t>Sorting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Bubble Sort</a:t>
            </a:r>
          </a:p>
          <a:p>
            <a:pPr marL="457200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chemeClr val="bg1"/>
                </a:solidFill>
              </a:rPr>
              <a:t>Searching</a:t>
            </a:r>
          </a:p>
          <a:p>
            <a:pPr marL="914400" lvl="1" indent="-45720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bg2"/>
                </a:solidFill>
              </a:rPr>
              <a:t>Linear and Binary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4BAF101-7D6E-4FE5-9936-A871B3273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06153" y="6422500"/>
            <a:ext cx="485847" cy="38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449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00662B-1E57-4423-85B0-1A865E123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 Overloading is an example of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- Static Binding.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Dynamic binding uses which information for binding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 - object.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an applet?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An applet is a Java program that runs in a Web browser.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What is the size of long variable?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64 bit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size of short variable?</a:t>
            </a:r>
          </a:p>
          <a:p>
            <a:pPr lvl="3" algn="just"/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A - 8 bit</a:t>
            </a:r>
            <a:endParaRPr lang="en-US" b="1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Can we compare int variable with a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boolean</a:t>
            </a:r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variable?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 False</a:t>
            </a:r>
            <a:r>
              <a:rPr lang="en-US" b="1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Compile time error will occur if an int variable is compared with Boolean variable.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</a:p>
          <a:p>
            <a:pPr marL="1371600" lvl="3" indent="0">
              <a:buNone/>
            </a:pP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1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b="1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D3D26A-5FE6-412C-9A16-2C78B13A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10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3167C-115F-441C-9848-4143E1B68C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correct syntax for main method of a java class?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- public static void main(String[] </a:t>
            </a:r>
            <a:r>
              <a:rPr lang="en-US" b="0" i="0" u="none" strike="noStrike" dirty="0" err="1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args</a:t>
            </a:r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default value of byte variable?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lvl="3"/>
            <a:r>
              <a:rPr lang="bg-BG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- 0</a:t>
            </a:r>
            <a:endParaRPr lang="en-US" b="0" i="0" u="none" strike="noStrike" dirty="0">
              <a:solidFill>
                <a:srgbClr val="AAAAAA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Can be constructor be made final?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 False/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default value of short variable?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lvl="3"/>
            <a:r>
              <a:rPr lang="en-US" b="1" dirty="0">
                <a:solidFill>
                  <a:srgbClr val="AAAAAA"/>
                </a:solidFill>
                <a:latin typeface="Arial" panose="020B0604020202020204" pitchFamily="34" charset="0"/>
              </a:rPr>
              <a:t>-0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composition?</a:t>
            </a:r>
            <a:endParaRPr lang="en-US" b="1" i="0" dirty="0">
              <a:solidFill>
                <a:srgbClr val="AAAAAA"/>
              </a:solidFill>
              <a:effectLst/>
              <a:latin typeface="Arial" panose="020B0604020202020204" pitchFamily="34" charset="0"/>
            </a:endParaRPr>
          </a:p>
          <a:p>
            <a:pPr lvl="3"/>
            <a:r>
              <a:rPr lang="en-US" b="1" dirty="0">
                <a:solidFill>
                  <a:srgbClr val="AAAAAA"/>
                </a:solidFill>
                <a:latin typeface="Arial" panose="020B0604020202020204" pitchFamily="34" charset="0"/>
              </a:rPr>
              <a:t>-</a:t>
            </a:r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Holding the reference of the other class within some other class is known as composition.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Which of the following is true about super class?</a:t>
            </a:r>
          </a:p>
          <a:p>
            <a:pPr lvl="3" algn="just"/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A - Variables, methods and constructors which are declared private can be accessed only by the members of the super class.</a:t>
            </a:r>
            <a:endParaRPr lang="en-US" b="1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3" algn="just"/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B - Variables, methods and constructors which are declared protected can be accessed by any subclass of the super class.</a:t>
            </a:r>
            <a:endParaRPr lang="en-US" b="1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3" algn="just"/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rial" panose="020B0604020202020204" pitchFamily="34" charset="0"/>
              </a:rPr>
              <a:t>C - Variables, methods and constructors which are declared public in the superclass can be accessed by any class.</a:t>
            </a:r>
            <a:endParaRPr lang="en-US" b="1" i="0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0353E-F910-4A14-8B53-34C546178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1871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48421E-40C3-43BF-825E-50659838E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the default value of long variable?</a:t>
            </a:r>
          </a:p>
          <a:p>
            <a:pPr lvl="3"/>
            <a:r>
              <a:rPr lang="bg-BG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- 0</a:t>
            </a:r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L</a:t>
            </a:r>
            <a:endParaRPr lang="en-US" b="1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Which of the following is true about protected access modifier?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Variables, methods and constructors which are declared protected can be accessed by any class lying in same package.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 what conditions is an object's finalize() method invoked by the garbage collector?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- When it detects that the object has become unreachable.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inheritance?</a:t>
            </a:r>
            <a:endParaRPr lang="en-US" b="0" i="0" u="none" strike="noStrike" dirty="0">
              <a:solidFill>
                <a:srgbClr val="AAAAAA"/>
              </a:solidFill>
              <a:effectLst/>
              <a:latin typeface="Arial" panose="020B0604020202020204" pitchFamily="34" charset="0"/>
            </a:endParaRP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 - It is the process where one object acquires the properties of another.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static binding occurs?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- Static binding occurs during Compile time.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18A7FB-D161-4DEB-8993-0E7CD8B5C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9287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64C30C-75DD-4E0B-808A-F89BA31BE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instance variable?</a:t>
            </a: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Instance variables are variables within a class but outside any method.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What is Abstraction?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It refers to the ability to make a class abstract in OOP.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Composition represents</a:t>
            </a:r>
            <a:endParaRPr lang="en-US" dirty="0">
              <a:solidFill>
                <a:srgbClr val="AAAAAA"/>
              </a:solidFill>
              <a:latin typeface="Arial" panose="020B0604020202020204" pitchFamily="34" charset="0"/>
            </a:endParaRPr>
          </a:p>
          <a:p>
            <a:pPr lvl="3"/>
            <a:r>
              <a:rPr lang="en-US" b="0" i="0" u="none" strike="noStrike" dirty="0">
                <a:solidFill>
                  <a:srgbClr val="AAAAAA"/>
                </a:solidFill>
                <a:effectLst/>
                <a:latin typeface="Arial" panose="020B0604020202020204" pitchFamily="34" charset="0"/>
              </a:rPr>
              <a:t>HAS-A relationship.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A74BAD-BEB7-4089-8977-B75AF6664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328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Hot Potato</a:t>
            </a:r>
            <a:r>
              <a:rPr lang="bg-BG" dirty="0"/>
              <a:t> </a:t>
            </a:r>
            <a:r>
              <a:rPr lang="en-GB" dirty="0"/>
              <a:t>(1)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64116" y="1406012"/>
            <a:ext cx="1084049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String[] children = scanner.nextLine().split("\\s+");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n = Integer.valueOf(scanner.nextLine());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ArrayDeque&lt;String&gt; 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queue =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ArrayDeque&lt;&gt;();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 (String child : children)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queue.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offer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child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continue…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9F3C9-CEB5-4710-9830-FFEE03477BEA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F96E4BEC-ADAD-4B96-ADC3-534F2CA55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16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Hot Potato (2)</a:t>
            </a:r>
            <a:endParaRPr 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64116" y="1700976"/>
            <a:ext cx="10840496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queue.size()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 1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i = </a:t>
            </a:r>
            <a:r>
              <a:rPr lang="bg-BG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queue.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offer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System.out.println("Removed " + queue.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8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System.out.println("Last is " + queue.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F6B5D-4296-4CC6-AD6B-D0F57A2B7164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081A285-10AB-4C57-9E24-7FDDA5C31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135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29140"/>
          </a:xfrm>
        </p:spPr>
        <p:txBody>
          <a:bodyPr>
            <a:normAutofit/>
          </a:bodyPr>
          <a:lstStyle/>
          <a:p>
            <a:r>
              <a:rPr lang="en-US" sz="3500" dirty="0"/>
              <a:t>Utility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endParaRPr lang="en-US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- </a:t>
            </a:r>
            <a:r>
              <a:rPr lang="en-US" dirty="0"/>
              <a:t>checks the value of the first element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- </a:t>
            </a:r>
            <a:r>
              <a:rPr lang="en-US" dirty="0"/>
              <a:t>returns queue size</a:t>
            </a:r>
          </a:p>
          <a:p>
            <a:pPr lvl="1">
              <a:buClr>
                <a:schemeClr val="tx1"/>
              </a:buClr>
            </a:pPr>
            <a:r>
              <a:rPr lang="en-US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toArray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- </a:t>
            </a:r>
            <a:r>
              <a:rPr lang="en-US" dirty="0"/>
              <a:t>converts the queue to an array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contains()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- checks if element is in the queue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405" y="100750"/>
            <a:ext cx="9602524" cy="882654"/>
          </a:xfrm>
        </p:spPr>
        <p:txBody>
          <a:bodyPr>
            <a:normAutofit fontScale="90000"/>
          </a:bodyPr>
          <a:lstStyle/>
          <a:p>
            <a:r>
              <a:rPr lang="en-US" dirty="0"/>
              <a:t>ArrayDeque&lt;E&gt; – Java Queue Implementation (3)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36606" y="1674657"/>
            <a:ext cx="10840496" cy="206210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Integer element = queue.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peek();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Integer size = queue.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size();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Integer[] arr = queue.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toArray();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boolean exists = queue.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contains(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element</a:t>
            </a:r>
            <a:r>
              <a:rPr lang="en-US" sz="3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)</a:t>
            </a:r>
            <a:r>
              <a:rPr lang="en-US" sz="3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3D44F02-F28F-4FE2-A2BF-2EDDD8D5D6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899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Gets the first element without removing 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Peek()</a:t>
            </a:r>
            <a:endParaRPr lang="en-US" dirty="0"/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3579812" y="4086999"/>
            <a:ext cx="4686301" cy="16252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7161844" y="4267200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15</a:t>
            </a:r>
          </a:p>
          <a:p>
            <a:pPr algn="ctr"/>
            <a:endParaRPr lang="en-US" noProof="1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7161212" y="4269938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15</a:t>
            </a:r>
          </a:p>
          <a:p>
            <a:pPr algn="ctr"/>
            <a:endParaRPr lang="en-US" noProof="1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9076688" y="3359156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1"/>
              <a:t>2</a:t>
            </a: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7182164" y="3444875"/>
            <a:ext cx="1981200" cy="52832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77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size():</a:t>
            </a:r>
            <a:endParaRPr lang="en-US" sz="3200" b="1" kern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9282" y="3559314"/>
            <a:ext cx="2564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Queue&lt;Integer&gt;</a:t>
            </a:r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6018212" y="4267200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121</a:t>
            </a:r>
          </a:p>
          <a:p>
            <a:pPr algn="ctr"/>
            <a:endParaRPr lang="en-US" noProof="1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741612" y="6019800"/>
            <a:ext cx="67818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">
            <a:extLst>
              <a:ext uri="{FF2B5EF4-FFF2-40B4-BE49-F238E27FC236}">
                <a16:creationId xmlns:a16="http://schemas.microsoft.com/office/drawing/2014/main" id="{A0CEFB11-315C-480F-A173-9C88293E5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855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156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r>
              <a:rPr lang="en-US" dirty="0"/>
              <a:t>Rework the previous problem so that a child is removed only on a prime cycle (cycles start from 1)</a:t>
            </a:r>
          </a:p>
          <a:p>
            <a:r>
              <a:rPr lang="en-US" dirty="0"/>
              <a:t>If a cycle is not prime, just print the child's name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Math</a:t>
            </a:r>
            <a:r>
              <a:rPr lang="en-GB" dirty="0"/>
              <a:t> Potato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67449" y="3276600"/>
            <a:ext cx="8853926" cy="2643063"/>
            <a:chOff x="1736286" y="4105471"/>
            <a:chExt cx="8853926" cy="2643063"/>
          </a:xfrm>
        </p:grpSpPr>
        <p:sp>
          <p:nvSpPr>
            <p:cNvPr id="5" name="Right Arrow 18"/>
            <p:cNvSpPr/>
            <p:nvPr/>
          </p:nvSpPr>
          <p:spPr>
            <a:xfrm>
              <a:off x="5939905" y="5399813"/>
              <a:ext cx="478008" cy="320801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736286" y="4105471"/>
              <a:ext cx="3884621" cy="2643063"/>
              <a:chOff x="2582008" y="3826816"/>
              <a:chExt cx="1866907" cy="3139039"/>
            </a:xfrm>
          </p:grpSpPr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2582008" y="4524492"/>
                <a:ext cx="1866905" cy="244136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no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Maria Peter George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US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2</a:t>
                </a: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69767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sz="2400" b="1" noProof="1">
                    <a:solidFill>
                      <a:schemeClr val="tx2"/>
                    </a:solidFill>
                    <a:cs typeface="Consolas" pitchFamily="49" charset="0"/>
                  </a:rPr>
                  <a:t>Input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736916" y="4105473"/>
              <a:ext cx="3853296" cy="2642843"/>
              <a:chOff x="2582007" y="3826816"/>
              <a:chExt cx="1866908" cy="3138775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2582007" y="4524489"/>
                <a:ext cx="1866908" cy="244110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noAutofit/>
              </a:bodyPr>
              <a:lstStyle/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Removed Peter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Prime Maria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Prime George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Removed Maria</a:t>
                </a:r>
              </a:p>
              <a:p>
                <a:pPr eaLnBrk="0" hangingPunct="0">
                  <a:lnSpc>
                    <a:spcPct val="105000"/>
                  </a:lnSpc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en-GB" sz="2400" b="1" noProof="1">
                    <a:solidFill>
                      <a:schemeClr val="tx2"/>
                    </a:solidFill>
                    <a:latin typeface="Consolas" pitchFamily="49" charset="0"/>
                    <a:cs typeface="Consolas" pitchFamily="49" charset="0"/>
                  </a:rPr>
                  <a:t>Last is George</a:t>
                </a:r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2582014" y="3826816"/>
                <a:ext cx="1866901" cy="69767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4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tIns="108000" bIns="108000">
                <a:spAutoFit/>
              </a:bodyPr>
              <a:lstStyle/>
              <a:p>
                <a:pPr algn="ctr" eaLnBrk="0" hangingPunct="0">
                  <a:buClr>
                    <a:schemeClr val="accent5">
                      <a:lumMod val="40000"/>
                      <a:lumOff val="60000"/>
                    </a:schemeClr>
                  </a:buClr>
                  <a:buSzPct val="70000"/>
                </a:pPr>
                <a:r>
                  <a:rPr lang="it-IT" sz="2400" b="1" noProof="1">
                    <a:solidFill>
                      <a:schemeClr val="tx2"/>
                    </a:solidFill>
                    <a:cs typeface="Consolas" pitchFamily="49" charset="0"/>
                  </a:rPr>
                  <a:t>Output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CA23970-75C4-434F-913E-1DB2521CD611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13F6086-6B29-437B-B194-830C4EC20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820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GB" dirty="0"/>
              <a:t>Math Potato</a:t>
            </a:r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93613" y="1283158"/>
            <a:ext cx="10840496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cycle = 1;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queue.size() &gt; </a:t>
            </a:r>
            <a:r>
              <a:rPr lang="en-US" sz="2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i = 1; i &lt; n;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queue.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offer</a:t>
            </a:r>
            <a:r>
              <a:rPr lang="en-US" sz="24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queue.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(isPrime(cycle))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System.out.println("Prime " + queue.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peek());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System.out.println("Removed " + queue.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cycle++;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System.out.println("Last is " + queue.</a:t>
            </a:r>
            <a:r>
              <a:rPr lang="en-GB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poll());</a:t>
            </a:r>
            <a:endParaRPr lang="en-US" sz="2400" b="1" noProof="1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7163AB-9697-47FF-87B7-ADC50ECCA897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https://judge.softuni.bg/Contests/1437/Stacks-and-Queues-Lab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B025E84-D4EE-41F5-9736-BE17C573F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5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Describes performance of particular algorithm</a:t>
            </a:r>
          </a:p>
          <a:p>
            <a:pPr lvl="1"/>
            <a:r>
              <a:rPr lang="en-US" dirty="0"/>
              <a:t>Runtime and memory consumption based on the input size </a:t>
            </a:r>
            <a:r>
              <a:rPr lang="en-US" b="1" dirty="0">
                <a:solidFill>
                  <a:schemeClr val="bg1"/>
                </a:solidFill>
              </a:rPr>
              <a:t>N </a:t>
            </a:r>
          </a:p>
          <a:p>
            <a:pPr lvl="1"/>
            <a:r>
              <a:rPr lang="en-US" dirty="0"/>
              <a:t>We usually care about the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worst-case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performance</a:t>
            </a:r>
          </a:p>
          <a:p>
            <a:r>
              <a:rPr lang="en-US" dirty="0"/>
              <a:t>We measure the complexity as the </a:t>
            </a:r>
            <a:r>
              <a:rPr lang="en-US" b="1" dirty="0">
                <a:solidFill>
                  <a:srgbClr val="FF0000"/>
                </a:solidFill>
              </a:rPr>
              <a:t>Big O notation</a:t>
            </a:r>
          </a:p>
          <a:p>
            <a:pPr lvl="1"/>
            <a:r>
              <a:rPr lang="en-US" dirty="0"/>
              <a:t>Numerical function depending on the input size </a:t>
            </a:r>
            <a:r>
              <a:rPr lang="en-US" b="1" dirty="0">
                <a:solidFill>
                  <a:srgbClr val="FF0000"/>
                </a:solidFill>
              </a:rPr>
              <a:t>O(N) </a:t>
            </a:r>
          </a:p>
          <a:p>
            <a:pPr lvl="1"/>
            <a:r>
              <a:rPr lang="en-US" dirty="0"/>
              <a:t>We measure time as the number of </a:t>
            </a:r>
            <a:r>
              <a:rPr lang="en-US" b="1" dirty="0">
                <a:solidFill>
                  <a:srgbClr val="FF0000"/>
                </a:solidFill>
              </a:rPr>
              <a:t>simple steps </a:t>
            </a:r>
          </a:p>
          <a:p>
            <a:pPr lvl="1"/>
            <a:r>
              <a:rPr lang="en-US" dirty="0"/>
              <a:t>We measure memory as input data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en-US" dirty="0"/>
              <a:t> by it's </a:t>
            </a:r>
            <a:r>
              <a:rPr lang="en-US" b="1" dirty="0">
                <a:solidFill>
                  <a:srgbClr val="FF0000"/>
                </a:solidFill>
              </a:rPr>
              <a:t>type size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ED40EA0-2062-4C94-A145-7619C3549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53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</a:t>
            </a:r>
            <a:r>
              <a:rPr lang="en-US" dirty="0">
                <a:cs typeface="Consolas" panose="020B0609020204030204" pitchFamily="49" charset="0"/>
              </a:rPr>
              <a:t>–</a:t>
            </a:r>
            <a:r>
              <a:rPr lang="en-US" dirty="0"/>
              <a:t> Overview of All Operations </a:t>
            </a:r>
          </a:p>
        </p:txBody>
      </p:sp>
      <p:sp>
        <p:nvSpPr>
          <p:cNvPr id="4" name="Text Placeholder 7"/>
          <p:cNvSpPr txBox="1">
            <a:spLocks/>
          </p:cNvSpPr>
          <p:nvPr/>
        </p:nvSpPr>
        <p:spPr>
          <a:xfrm>
            <a:off x="989012" y="3338285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5</a:t>
            </a:r>
          </a:p>
          <a:p>
            <a:pPr algn="ctr"/>
            <a:endParaRPr lang="en-US" noProof="1"/>
          </a:p>
        </p:txBody>
      </p:sp>
      <p:sp>
        <p:nvSpPr>
          <p:cNvPr id="5" name="Text Placeholder 7"/>
          <p:cNvSpPr txBox="1">
            <a:spLocks/>
          </p:cNvSpPr>
          <p:nvPr/>
        </p:nvSpPr>
        <p:spPr>
          <a:xfrm>
            <a:off x="989012" y="3335547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-3</a:t>
            </a:r>
          </a:p>
          <a:p>
            <a:pPr algn="ctr"/>
            <a:endParaRPr lang="en-US" noProof="1"/>
          </a:p>
        </p:txBody>
      </p:sp>
      <p:sp>
        <p:nvSpPr>
          <p:cNvPr id="6" name="Text Placeholder 7"/>
          <p:cNvSpPr txBox="1">
            <a:spLocks/>
          </p:cNvSpPr>
          <p:nvPr/>
        </p:nvSpPr>
        <p:spPr>
          <a:xfrm>
            <a:off x="989013" y="3335547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15</a:t>
            </a:r>
          </a:p>
          <a:p>
            <a:pPr algn="ctr"/>
            <a:endParaRPr lang="en-US" noProof="1"/>
          </a:p>
        </p:txBody>
      </p:sp>
      <p:sp>
        <p:nvSpPr>
          <p:cNvPr id="7" name="Text Placeholder 7"/>
          <p:cNvSpPr txBox="1">
            <a:spLocks/>
          </p:cNvSpPr>
          <p:nvPr/>
        </p:nvSpPr>
        <p:spPr>
          <a:xfrm>
            <a:off x="9066212" y="2421147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/>
              <a:t>4</a:t>
            </a:r>
            <a:endParaRPr lang="en-US" noProof="1"/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989013" y="3335547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en-US" noProof="1"/>
              <a:t>121</a:t>
            </a:r>
          </a:p>
          <a:p>
            <a:pPr algn="ctr"/>
            <a:endParaRPr lang="en-US" noProof="1"/>
          </a:p>
        </p:txBody>
      </p:sp>
      <p:sp>
        <p:nvSpPr>
          <p:cNvPr id="9" name="Text Placeholder 7"/>
          <p:cNvSpPr txBox="1">
            <a:spLocks/>
          </p:cNvSpPr>
          <p:nvPr/>
        </p:nvSpPr>
        <p:spPr>
          <a:xfrm>
            <a:off x="9066212" y="2421147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/>
              <a:t>0</a:t>
            </a:r>
            <a:endParaRPr lang="en-US" noProof="1"/>
          </a:p>
        </p:txBody>
      </p:sp>
      <p:sp>
        <p:nvSpPr>
          <p:cNvPr id="10" name="Text Placeholder 7"/>
          <p:cNvSpPr txBox="1">
            <a:spLocks/>
          </p:cNvSpPr>
          <p:nvPr/>
        </p:nvSpPr>
        <p:spPr>
          <a:xfrm>
            <a:off x="9066212" y="2421147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/>
              <a:t>1</a:t>
            </a:r>
            <a:endParaRPr lang="en-US" noProof="1"/>
          </a:p>
        </p:txBody>
      </p:sp>
      <p:sp>
        <p:nvSpPr>
          <p:cNvPr id="11" name="Text Placeholder 7"/>
          <p:cNvSpPr txBox="1">
            <a:spLocks/>
          </p:cNvSpPr>
          <p:nvPr/>
        </p:nvSpPr>
        <p:spPr>
          <a:xfrm>
            <a:off x="9066212" y="2421147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/>
              <a:t>2</a:t>
            </a:r>
            <a:endParaRPr lang="en-US" noProof="1"/>
          </a:p>
        </p:txBody>
      </p:sp>
      <p:sp>
        <p:nvSpPr>
          <p:cNvPr id="12" name="Text Placeholder 7"/>
          <p:cNvSpPr txBox="1">
            <a:spLocks/>
          </p:cNvSpPr>
          <p:nvPr/>
        </p:nvSpPr>
        <p:spPr>
          <a:xfrm>
            <a:off x="3579812" y="3155346"/>
            <a:ext cx="4686301" cy="16252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7182164" y="2513222"/>
            <a:ext cx="1981200" cy="528320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 fontScale="77500" lnSpcReduction="20000"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size():</a:t>
            </a:r>
            <a:endParaRPr lang="en-US" sz="3200" b="1" kern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90661" y="2627661"/>
            <a:ext cx="2570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Queue&lt;Integer&gt;</a:t>
            </a:r>
          </a:p>
        </p:txBody>
      </p:sp>
      <p:sp>
        <p:nvSpPr>
          <p:cNvPr id="15" name="Text Placeholder 7"/>
          <p:cNvSpPr txBox="1">
            <a:spLocks/>
          </p:cNvSpPr>
          <p:nvPr/>
        </p:nvSpPr>
        <p:spPr>
          <a:xfrm>
            <a:off x="7161212" y="3338285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bg-BG" noProof="1"/>
              <a:t>5</a:t>
            </a:r>
            <a:endParaRPr lang="en-US" noProof="1"/>
          </a:p>
          <a:p>
            <a:pPr algn="ctr"/>
            <a:endParaRPr lang="en-US" noProof="1"/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9066212" y="2421147"/>
            <a:ext cx="2074228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noProof="1"/>
              <a:t>3</a:t>
            </a:r>
            <a:endParaRPr lang="en-US" noProof="1"/>
          </a:p>
        </p:txBody>
      </p:sp>
      <p:sp>
        <p:nvSpPr>
          <p:cNvPr id="17" name="Text Placeholder 7"/>
          <p:cNvSpPr txBox="1">
            <a:spLocks/>
          </p:cNvSpPr>
          <p:nvPr/>
        </p:nvSpPr>
        <p:spPr>
          <a:xfrm>
            <a:off x="989013" y="3335547"/>
            <a:ext cx="91439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  <a:p>
            <a:pPr algn="ctr"/>
            <a:r>
              <a:rPr lang="bg-BG" noProof="1"/>
              <a:t>15</a:t>
            </a:r>
            <a:endParaRPr lang="en-US" noProof="1"/>
          </a:p>
          <a:p>
            <a:pPr algn="ctr"/>
            <a:endParaRPr lang="en-US" noProof="1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41612" y="5088147"/>
            <a:ext cx="6781800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3"/>
          <p:cNvSpPr txBox="1">
            <a:spLocks/>
          </p:cNvSpPr>
          <p:nvPr/>
        </p:nvSpPr>
        <p:spPr>
          <a:xfrm>
            <a:off x="4799012" y="5088147"/>
            <a:ext cx="2078805" cy="70305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000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peek</a:t>
            </a:r>
            <a:r>
              <a:rPr lang="bg-BG" sz="3000" b="1" kern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()</a:t>
            </a:r>
            <a:endParaRPr lang="en-US" sz="3000" kern="1200" dirty="0">
              <a:latin typeface="Consolas" panose="020B0609020204030204" pitchFamily="49" charset="0"/>
              <a:ea typeface="+mn-ea"/>
              <a:cs typeface="Consolas" panose="020B0609020204030204" pitchFamily="49" charset="0"/>
            </a:endParaRP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6932612" y="5088145"/>
            <a:ext cx="2739577" cy="70305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remove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>
          <a:xfrm>
            <a:off x="1979612" y="5088146"/>
            <a:ext cx="2741612" cy="703053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lvl="1" algn="l" defTabSz="1218987" rtl="0">
              <a:lnSpc>
                <a:spcPct val="90000"/>
              </a:lnSpc>
              <a:spcBef>
                <a:spcPct val="0"/>
              </a:spcBef>
            </a:pPr>
            <a:r>
              <a:rPr lang="en-US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bg-BG" sz="3000" b="1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sz="3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BC6B1B6B-7331-45B9-BA9C-1A7B93CEA9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64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85185E-6 L 0.50625 -1.85185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4125 4.8148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2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15625 4.81481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31875 4.81481E-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37" y="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0625 -2.43293E-6 L 0.66254 -2.43293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5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48 -2.43293E-6 L 0.50638 -2.43293E-6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9" y="0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87 -2.43293E-6 L 0.41235 -2.43293E-6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2.43293E-6 L 0.3187 -2.43293E-6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10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81481E-6 L 0.23125 4.81481E-6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3" y="0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000"/>
                            </p:stCondLst>
                            <p:childTnLst>
                              <p:par>
                                <p:cTn id="143" presetID="10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1" grpId="2" animBg="1"/>
      <p:bldP spid="11" grpId="3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9" grpId="0"/>
      <p:bldP spid="19" grpId="1"/>
      <p:bldP spid="20" grpId="0"/>
      <p:bldP spid="20" grpId="1"/>
      <p:bldP spid="21" grpId="0"/>
      <p:bldP spid="21" grpId="1"/>
      <p:bldP spid="21" grpId="2"/>
      <p:bldP spid="21" grpId="3"/>
      <p:bldP spid="21" grpId="4"/>
      <p:bldP spid="21" grpId="5"/>
      <p:bldP spid="21" grpId="6"/>
      <p:bldP spid="21" grpId="7"/>
      <p:bldP spid="21" grpId="8"/>
      <p:bldP spid="21" grpId="9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Retains a specific order to the elements</a:t>
            </a:r>
          </a:p>
          <a:p>
            <a:r>
              <a:rPr lang="en-US" dirty="0"/>
              <a:t>Higher priority elements are pushed to the </a:t>
            </a:r>
            <a:br>
              <a:rPr lang="bg-BG" dirty="0"/>
            </a:br>
            <a:r>
              <a:rPr lang="en-US" dirty="0"/>
              <a:t>beginning of the queue</a:t>
            </a:r>
          </a:p>
          <a:p>
            <a:r>
              <a:rPr lang="en-US" dirty="0"/>
              <a:t>Lower priority elements are pushed to the end of the queue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Queue</a:t>
            </a:r>
          </a:p>
        </p:txBody>
      </p:sp>
      <p:grpSp>
        <p:nvGrpSpPr>
          <p:cNvPr id="4" name="Group 3"/>
          <p:cNvGrpSpPr/>
          <p:nvPr/>
        </p:nvGrpSpPr>
        <p:grpSpPr>
          <a:xfrm flipH="1">
            <a:off x="1865277" y="4648200"/>
            <a:ext cx="8140795" cy="779501"/>
            <a:chOff x="1865277" y="3505200"/>
            <a:chExt cx="8140795" cy="779501"/>
          </a:xfrm>
        </p:grpSpPr>
        <p:grpSp>
          <p:nvGrpSpPr>
            <p:cNvPr id="5" name="Group 4"/>
            <p:cNvGrpSpPr/>
            <p:nvPr/>
          </p:nvGrpSpPr>
          <p:grpSpPr>
            <a:xfrm>
              <a:off x="3221276" y="3505200"/>
              <a:ext cx="5410199" cy="779501"/>
              <a:chOff x="5186315" y="4733024"/>
              <a:chExt cx="5410199" cy="779501"/>
            </a:xfrm>
          </p:grpSpPr>
          <p:sp>
            <p:nvSpPr>
              <p:cNvPr id="8" name="Text Placeholder 7"/>
              <p:cNvSpPr txBox="1">
                <a:spLocks/>
              </p:cNvSpPr>
              <p:nvPr/>
            </p:nvSpPr>
            <p:spPr>
              <a:xfrm>
                <a:off x="5186315" y="4733024"/>
                <a:ext cx="5410199" cy="779501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noProof="1"/>
              </a:p>
            </p:txBody>
          </p:sp>
          <p:sp>
            <p:nvSpPr>
              <p:cNvPr id="9" name="Text Placeholder 7"/>
              <p:cNvSpPr txBox="1">
                <a:spLocks/>
              </p:cNvSpPr>
              <p:nvPr/>
            </p:nvSpPr>
            <p:spPr>
              <a:xfrm>
                <a:off x="5332414" y="4845776"/>
                <a:ext cx="1612805" cy="5539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A</a:t>
                </a:r>
              </a:p>
            </p:txBody>
          </p:sp>
          <p:sp>
            <p:nvSpPr>
              <p:cNvPr id="10" name="Text Placeholder 7"/>
              <p:cNvSpPr txBox="1">
                <a:spLocks/>
              </p:cNvSpPr>
              <p:nvPr/>
            </p:nvSpPr>
            <p:spPr>
              <a:xfrm>
                <a:off x="8837612" y="4848931"/>
                <a:ext cx="1612805" cy="5539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C</a:t>
                </a:r>
              </a:p>
            </p:txBody>
          </p:sp>
          <p:sp>
            <p:nvSpPr>
              <p:cNvPr id="11" name="Text Placeholder 7"/>
              <p:cNvSpPr txBox="1">
                <a:spLocks/>
              </p:cNvSpPr>
              <p:nvPr/>
            </p:nvSpPr>
            <p:spPr>
              <a:xfrm>
                <a:off x="7085013" y="4845776"/>
                <a:ext cx="1612805" cy="55399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  <a:alpha val="15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vert="horz" wrap="square" lIns="180000" tIns="91440" rIns="180000" bIns="91440" rtlCol="0">
                <a:spAutoFit/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noProof="1"/>
                  <a:t>B</a:t>
                </a:r>
              </a:p>
            </p:txBody>
          </p:sp>
        </p:grp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 rot="10800000">
              <a:off x="1865277" y="3894950"/>
              <a:ext cx="1219200" cy="875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cxnSpLocks/>
            </p:cNvCxnSpPr>
            <p:nvPr/>
          </p:nvCxnSpPr>
          <p:spPr>
            <a:xfrm rot="10800000">
              <a:off x="8786872" y="3886200"/>
              <a:ext cx="1219200" cy="875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">
            <a:extLst>
              <a:ext uri="{FF2B5EF4-FFF2-40B4-BE49-F238E27FC236}">
                <a16:creationId xmlns:a16="http://schemas.microsoft.com/office/drawing/2014/main" id="{F031055E-7EC5-44B9-90BF-7D496BF219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78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4" y="1723768"/>
            <a:ext cx="7614829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dirty="0">
                <a:solidFill>
                  <a:schemeClr val="bg2"/>
                </a:solidFill>
              </a:rPr>
              <a:t>Algorithmic Complexity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Stack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2"/>
                </a:solidFill>
              </a:rPr>
              <a:t>-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2"/>
                </a:solidFill>
              </a:rPr>
              <a:t>Last In First Out (LIFO)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400" dirty="0">
                <a:solidFill>
                  <a:schemeClr val="bg2"/>
                </a:solidFill>
              </a:rPr>
              <a:t>push(), pop(), peek()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Queue</a:t>
            </a:r>
            <a:r>
              <a:rPr lang="en-US" sz="3600" dirty="0">
                <a:solidFill>
                  <a:schemeClr val="bg2"/>
                </a:solidFill>
              </a:rPr>
              <a:t> - First In First Out (FIFO)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400" dirty="0">
                <a:solidFill>
                  <a:schemeClr val="bg2"/>
                </a:solidFill>
              </a:rPr>
              <a:t>add(), poll(), peek()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600" b="1" dirty="0">
                <a:solidFill>
                  <a:schemeClr val="bg1"/>
                </a:solidFill>
              </a:rPr>
              <a:t>Priority Queue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3E44DE09-C465-41BA-BD77-C46FBA694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930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66859" y="579318"/>
            <a:ext cx="10965303" cy="882654"/>
          </a:xfrm>
        </p:spPr>
        <p:txBody>
          <a:bodyPr/>
          <a:lstStyle/>
          <a:p>
            <a:r>
              <a:rPr lang="en-US" dirty="0"/>
              <a:t>Multidimensional Arrays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https://softuni.bg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" y="1755808"/>
            <a:ext cx="2074279" cy="280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1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Arrays in Java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Multidimensional Array?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Declaring and Creating Multidimensional Arrays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Initializing Multidimensional Arrays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Accessing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Reading a Matrix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F922CEE-10C6-4001-89E7-31C47F247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3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" descr="C:\Trash\coordinate-system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433" t="-3828" r="-3004" b="-3350"/>
          <a:stretch>
            <a:fillRect/>
          </a:stretch>
        </p:blipFill>
        <p:spPr bwMode="auto">
          <a:xfrm>
            <a:off x="4955458" y="1607574"/>
            <a:ext cx="2338848" cy="2112508"/>
          </a:xfrm>
          <a:prstGeom prst="roundRect">
            <a:avLst>
              <a:gd name="adj" fmla="val 5952"/>
            </a:avLst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DD7DFB-549C-4CEA-B570-45F2A69E7B28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Multidimensional Arrays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D8F05BE-00EF-4D92-AA70-F5F2C7A0792A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2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programming </a:t>
            </a:r>
            <a:r>
              <a:rPr lang="en-US" b="1" dirty="0">
                <a:solidFill>
                  <a:srgbClr val="FF0000"/>
                </a:solidFill>
              </a:rPr>
              <a:t>array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is a sequence of elements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elements are of the same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order of the elements is fixed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Has fixed size (</a:t>
            </a:r>
            <a:r>
              <a:rPr lang="en-US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length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in Java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82965" y="4026876"/>
            <a:ext cx="3698997" cy="1667663"/>
          </a:xfrm>
          <a:prstGeom prst="roundRect">
            <a:avLst>
              <a:gd name="adj" fmla="val 6659"/>
            </a:avLst>
          </a:prstGeom>
          <a:solidFill>
            <a:schemeClr val="accent6"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1074427" y="4502275"/>
            <a:ext cx="3232994" cy="648928"/>
          </a:xfrm>
          <a:prstGeom prst="wedgeRoundRectCallout">
            <a:avLst>
              <a:gd name="adj1" fmla="val 61701"/>
              <a:gd name="adj2" fmla="val 2552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Array of 5 elements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8165804" y="4163326"/>
            <a:ext cx="2743200" cy="652770"/>
          </a:xfrm>
          <a:prstGeom prst="wedgeRoundRectCallout">
            <a:avLst>
              <a:gd name="adj1" fmla="val -61012"/>
              <a:gd name="adj2" fmla="val -7745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Element index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9" name="AutoShape 24"/>
          <p:cNvSpPr>
            <a:spLocks noChangeArrowheads="1"/>
          </p:cNvSpPr>
          <p:nvPr/>
        </p:nvSpPr>
        <p:spPr bwMode="auto">
          <a:xfrm>
            <a:off x="7259102" y="5455621"/>
            <a:ext cx="2297391" cy="1098305"/>
          </a:xfrm>
          <a:prstGeom prst="wedgeRoundRectCallout">
            <a:avLst>
              <a:gd name="adj1" fmla="val -59049"/>
              <a:gd name="adj2" fmla="val -40179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Element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of an array</a:t>
            </a:r>
            <a:endParaRPr lang="bg-BG" sz="2800" dirty="0">
              <a:solidFill>
                <a:srgbClr val="FFFFFF"/>
              </a:solidFill>
            </a:endParaRPr>
          </a:p>
        </p:txBody>
      </p:sp>
      <p:graphicFrame>
        <p:nvGraphicFramePr>
          <p:cNvPr id="10" name="Group 134"/>
          <p:cNvGraphicFramePr>
            <a:graphicFrameLocks/>
          </p:cNvGraphicFramePr>
          <p:nvPr/>
        </p:nvGraphicFramePr>
        <p:xfrm>
          <a:off x="4791294" y="4831911"/>
          <a:ext cx="2941320" cy="512477"/>
        </p:xfrm>
        <a:graphic>
          <a:graphicData uri="http://schemas.openxmlformats.org/drawingml/2006/table">
            <a:tbl>
              <a:tblPr/>
              <a:tblGrid>
                <a:gridCol w="588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5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4878215" y="4296925"/>
            <a:ext cx="274786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0  1  2  3  4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8840CFBD-C39E-4D7E-A2AA-C17EF102A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641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60314"/>
          </a:xfrm>
        </p:spPr>
        <p:txBody>
          <a:bodyPr/>
          <a:lstStyle/>
          <a:p>
            <a:r>
              <a:rPr lang="en-US" dirty="0"/>
              <a:t>Allocating an array :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Assigning values to the array elements: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Accessing array elements 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Arrays in Java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499524" y="1633489"/>
            <a:ext cx="8219822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rgbClr val="FF0000"/>
                </a:solidFill>
                <a:effectLst/>
              </a:rPr>
              <a:t>int[] </a:t>
            </a:r>
            <a:r>
              <a:rPr lang="en-US" sz="2800" dirty="0">
                <a:solidFill>
                  <a:schemeClr val="tx1"/>
                </a:solidFill>
                <a:effectLst/>
              </a:rPr>
              <a:t>numbers = new </a:t>
            </a:r>
            <a:r>
              <a:rPr lang="en-US" sz="2800" dirty="0">
                <a:solidFill>
                  <a:srgbClr val="FF0000"/>
                </a:solidFill>
                <a:effectLst/>
              </a:rPr>
              <a:t>int[10];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82051" y="2779730"/>
            <a:ext cx="821982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1"/>
                </a:solidFill>
                <a:effectLst/>
              </a:rPr>
              <a:t>for (int i = 0; i </a:t>
            </a:r>
            <a:r>
              <a:rPr lang="en-US" sz="2800" dirty="0">
                <a:solidFill>
                  <a:srgbClr val="FF0000"/>
                </a:solidFill>
                <a:effectLst/>
              </a:rPr>
              <a:t>&lt; numbers.length</a:t>
            </a:r>
            <a:r>
              <a:rPr lang="en-US" sz="2800" dirty="0">
                <a:solidFill>
                  <a:schemeClr val="tx1"/>
                </a:solidFill>
                <a:effectLst/>
              </a:rPr>
              <a:t>; i++)</a:t>
            </a:r>
          </a:p>
          <a:p>
            <a:r>
              <a:rPr lang="en-US" sz="2800" dirty="0">
                <a:solidFill>
                  <a:schemeClr val="tx1"/>
                </a:solidFill>
                <a:effectLst/>
              </a:rPr>
              <a:t>  numbers[i] = i + 1;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82051" y="4443219"/>
            <a:ext cx="8219822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rgbClr val="FF0000"/>
                </a:solidFill>
                <a:effectLst/>
              </a:rPr>
              <a:t>numbers[3] </a:t>
            </a:r>
            <a:r>
              <a:rPr lang="en-US" sz="2800" dirty="0">
                <a:solidFill>
                  <a:schemeClr val="tx1"/>
                </a:solidFill>
                <a:effectLst/>
              </a:rPr>
              <a:t>= 20;</a:t>
            </a:r>
          </a:p>
          <a:p>
            <a:r>
              <a:rPr lang="en-US" sz="2800" dirty="0">
                <a:solidFill>
                  <a:srgbClr val="FF0000"/>
                </a:solidFill>
                <a:effectLst/>
              </a:rPr>
              <a:t>numbers[5] </a:t>
            </a:r>
            <a:r>
              <a:rPr lang="en-US" sz="2800" dirty="0">
                <a:solidFill>
                  <a:schemeClr val="tx1"/>
                </a:solidFill>
                <a:effectLst/>
              </a:rPr>
              <a:t>= numbers[2] + numbers[7];</a:t>
            </a:r>
          </a:p>
        </p:txBody>
      </p:sp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5702526" y="1196125"/>
            <a:ext cx="3419224" cy="648928"/>
          </a:xfrm>
          <a:prstGeom prst="wedgeRoundRectCallout">
            <a:avLst>
              <a:gd name="adj1" fmla="val -38514"/>
              <a:gd name="adj2" fmla="val 72117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Array of </a:t>
            </a:r>
            <a:r>
              <a:rPr lang="en-US" sz="2800" b="1" dirty="0">
                <a:solidFill>
                  <a:srgbClr val="FFFFFF"/>
                </a:solidFill>
              </a:rPr>
              <a:t>10</a:t>
            </a:r>
            <a:r>
              <a:rPr lang="en-US" sz="2800" dirty="0">
                <a:solidFill>
                  <a:srgbClr val="FFFFFF"/>
                </a:solidFill>
              </a:rPr>
              <a:t> elements</a:t>
            </a:r>
            <a:endParaRPr lang="bg-BG" sz="2800" dirty="0">
              <a:solidFill>
                <a:srgbClr val="FFFFFF"/>
              </a:solidFill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685758" y="4476364"/>
            <a:ext cx="2743200" cy="652770"/>
          </a:xfrm>
          <a:prstGeom prst="wedgeRoundRectCallout">
            <a:avLst>
              <a:gd name="adj1" fmla="val -55860"/>
              <a:gd name="adj2" fmla="val 3893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Element </a:t>
            </a:r>
            <a:r>
              <a:rPr lang="en-US" sz="2800" b="1" dirty="0">
                <a:solidFill>
                  <a:srgbClr val="FFFFFF"/>
                </a:solidFill>
              </a:rPr>
              <a:t>index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8719346" y="3155722"/>
            <a:ext cx="3419224" cy="961676"/>
          </a:xfrm>
          <a:prstGeom prst="wedgeRoundRectCallout">
            <a:avLst>
              <a:gd name="adj1" fmla="val -60918"/>
              <a:gd name="adj2" fmla="val -33346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</a:rPr>
              <a:t>All elements are of the </a:t>
            </a:r>
            <a:r>
              <a:rPr lang="en-US" sz="2800" b="1" dirty="0">
                <a:solidFill>
                  <a:srgbClr val="FFFFFF"/>
                </a:solidFill>
              </a:rPr>
              <a:t>same type</a:t>
            </a:r>
            <a:endParaRPr lang="bg-BG" sz="2800" b="1" dirty="0">
              <a:solidFill>
                <a:srgbClr val="FFFFFF"/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81113662-4D12-404A-B02B-3D09F702D2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425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array is a systematic arrangement of similar objects</a:t>
            </a:r>
          </a:p>
          <a:p>
            <a:r>
              <a:rPr lang="en-US" dirty="0"/>
              <a:t>Arrays can have more than one dimension, e.g. matrices</a:t>
            </a:r>
          </a:p>
          <a:p>
            <a:r>
              <a:rPr lang="en-US" dirty="0"/>
              <a:t>The most used multidimensional arrays are the 2-dimensional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Multidimensional Array?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E0F7C77-57BD-492C-955A-B040C0711CB3}"/>
              </a:ext>
            </a:extLst>
          </p:cNvPr>
          <p:cNvGraphicFramePr>
            <a:graphicFrameLocks noGrp="1"/>
          </p:cNvGraphicFramePr>
          <p:nvPr/>
        </p:nvGraphicFramePr>
        <p:xfrm>
          <a:off x="989012" y="3608438"/>
          <a:ext cx="6477000" cy="279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82803088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938369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8000535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03858556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882983427"/>
                    </a:ext>
                  </a:extLst>
                </a:gridCol>
              </a:tblGrid>
              <a:tr h="55847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Matrix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COLUMS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178034"/>
                  </a:ext>
                </a:extLst>
              </a:tr>
              <a:tr h="558472">
                <a:tc rowSpan="4">
                  <a:txBody>
                    <a:bodyPr/>
                    <a:lstStyle/>
                    <a:p>
                      <a:pPr algn="ctr"/>
                      <a:endParaRPr lang="en-GB" dirty="0"/>
                    </a:p>
                    <a:p>
                      <a:pPr algn="ctr"/>
                      <a:r>
                        <a:rPr lang="en-GB" b="1" dirty="0"/>
                        <a:t>R</a:t>
                      </a:r>
                    </a:p>
                    <a:p>
                      <a:pPr algn="ctr"/>
                      <a:r>
                        <a:rPr lang="en-GB" b="1" dirty="0"/>
                        <a:t>O</a:t>
                      </a:r>
                    </a:p>
                    <a:p>
                      <a:pPr algn="ctr"/>
                      <a:r>
                        <a:rPr lang="en-GB" b="1" dirty="0"/>
                        <a:t>W</a:t>
                      </a:r>
                    </a:p>
                    <a:p>
                      <a:pPr algn="ctr"/>
                      <a:r>
                        <a:rPr lang="en-GB" b="1" dirty="0"/>
                        <a:t>S</a:t>
                      </a:r>
                      <a:endParaRPr lang="en-GB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[0][0]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[0][1]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[0][2]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[0][3]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462194"/>
                  </a:ext>
                </a:extLst>
              </a:tr>
              <a:tr h="55847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[1][0]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[1][1]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[1][2]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[1][3]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442212"/>
                  </a:ext>
                </a:extLst>
              </a:tr>
              <a:tr h="55847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[2][0]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[2][1]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[2][2]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[2][3]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044317"/>
                  </a:ext>
                </a:extLst>
              </a:tr>
              <a:tr h="558472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[3][0]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[3][1]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[3][2]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[3][3]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304157"/>
                  </a:ext>
                </a:extLst>
              </a:tr>
            </a:tbl>
          </a:graphicData>
        </a:graphic>
      </p:graphicFrame>
      <p:sp>
        <p:nvSpPr>
          <p:cNvPr id="7" name="AutoShape 23"/>
          <p:cNvSpPr>
            <a:spLocks noChangeArrowheads="1"/>
          </p:cNvSpPr>
          <p:nvPr/>
        </p:nvSpPr>
        <p:spPr bwMode="auto">
          <a:xfrm>
            <a:off x="7619968" y="3915747"/>
            <a:ext cx="2286000" cy="613562"/>
          </a:xfrm>
          <a:prstGeom prst="wedgeRoundRectCallout">
            <a:avLst>
              <a:gd name="adj1" fmla="val -83293"/>
              <a:gd name="adj2" fmla="val 82542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bg2"/>
                </a:solidFill>
                <a:latin typeface="+mn-lt"/>
              </a:rPr>
              <a:t>Row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619969" y="5004619"/>
            <a:ext cx="2286000" cy="613562"/>
          </a:xfrm>
          <a:prstGeom prst="wedgeRoundRectCallout">
            <a:avLst>
              <a:gd name="adj1" fmla="val -68036"/>
              <a:gd name="adj2" fmla="val -37201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b="1" dirty="0">
                <a:solidFill>
                  <a:schemeClr val="bg2"/>
                </a:solidFill>
                <a:latin typeface="+mn-lt"/>
              </a:rPr>
              <a:t>Column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Index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B6A98AEF-A48F-43E7-A826-15D0C400B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95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Declaring multidimensional arrays: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Creating a multidimensional array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Use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Must specify the size of at least one dimension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Declaring and Creating Multidimensional Arrays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90402" y="1800469"/>
            <a:ext cx="8514215" cy="1388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int[][]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intMatrix;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float[][]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floatMatrix;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String[][][]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strCube;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91095" y="4967678"/>
            <a:ext cx="8514215" cy="13883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int[][]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intMatrix = new int[3][];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float[][]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floatMatrix = new float[8][2];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String[][][] 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stringCube = new String[5][5][5];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36857E2B-0424-4A47-9CB8-FC9E18F79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29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562628" cy="5450481"/>
          </a:xfrm>
        </p:spPr>
        <p:txBody>
          <a:bodyPr>
            <a:normAutofit lnSpcReduction="10000"/>
          </a:bodyPr>
          <a:lstStyle/>
          <a:p>
            <a:r>
              <a:rPr lang="en-US" sz="3500" dirty="0"/>
              <a:t>O(1) – Constant time – time does not depend on </a:t>
            </a:r>
            <a:r>
              <a:rPr lang="en-US" sz="3500" b="1" dirty="0">
                <a:solidFill>
                  <a:schemeClr val="bg1"/>
                </a:solidFill>
              </a:rPr>
              <a:t>N</a:t>
            </a:r>
          </a:p>
          <a:p>
            <a:r>
              <a:rPr lang="en-US" sz="3500" dirty="0"/>
              <a:t>O(log(N)) – Logarithmic time – grows with rate as </a:t>
            </a:r>
            <a:r>
              <a:rPr lang="en-US" sz="3500" b="1" dirty="0">
                <a:solidFill>
                  <a:schemeClr val="bg1"/>
                </a:solidFill>
              </a:rPr>
              <a:t>log(N)</a:t>
            </a:r>
          </a:p>
          <a:p>
            <a:r>
              <a:rPr lang="en-US" sz="3500" dirty="0"/>
              <a:t>O(N) – Linear time grows at the same rate as </a:t>
            </a:r>
            <a:r>
              <a:rPr lang="en-US" sz="3500" b="1" dirty="0">
                <a:solidFill>
                  <a:schemeClr val="bg1"/>
                </a:solidFill>
              </a:rPr>
              <a:t>N</a:t>
            </a:r>
          </a:p>
          <a:p>
            <a:r>
              <a:rPr lang="en-US" sz="3500" dirty="0"/>
              <a:t>O(N^2),O(N^3) – Quadratic, Cubic grows as square or cube of </a:t>
            </a:r>
            <a:r>
              <a:rPr lang="en-US" sz="3500" b="1" dirty="0">
                <a:solidFill>
                  <a:srgbClr val="FF0000"/>
                </a:solidFill>
              </a:rPr>
              <a:t>N</a:t>
            </a:r>
            <a:r>
              <a:rPr lang="en-US" sz="3500" dirty="0">
                <a:solidFill>
                  <a:srgbClr val="FF0000"/>
                </a:solidFill>
              </a:rPr>
              <a:t> </a:t>
            </a:r>
          </a:p>
          <a:p>
            <a:r>
              <a:rPr lang="en-US" sz="3500" dirty="0"/>
              <a:t>O(2^N) – Exponential grows as </a:t>
            </a:r>
            <a:r>
              <a:rPr lang="en-US" sz="3500" b="1" dirty="0">
                <a:solidFill>
                  <a:schemeClr val="bg1"/>
                </a:solidFill>
              </a:rPr>
              <a:t>N</a:t>
            </a:r>
            <a:r>
              <a:rPr lang="en-US" sz="3500" b="1" dirty="0"/>
              <a:t> </a:t>
            </a:r>
            <a:r>
              <a:rPr lang="en-US" sz="3500" dirty="0"/>
              <a:t>becomes the exponent worst algorithmic complexity</a:t>
            </a:r>
          </a:p>
          <a:p>
            <a:pPr lvl="1"/>
            <a:r>
              <a:rPr lang="en-US" sz="3200" dirty="0"/>
              <a:t>For input size of 10  - 1024 steps</a:t>
            </a:r>
          </a:p>
          <a:p>
            <a:pPr lvl="1"/>
            <a:r>
              <a:rPr lang="en-US" sz="3200" dirty="0"/>
              <a:t>For input size of 100 – 1267650600228229401496703205376 steps</a:t>
            </a:r>
          </a:p>
          <a:p>
            <a:r>
              <a:rPr lang="en-US" sz="3500" dirty="0">
                <a:hlinkClick r:id="rId3"/>
              </a:rPr>
              <a:t>http://bigocheatsheet.com/</a:t>
            </a:r>
            <a:endParaRPr lang="en-US" sz="3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Complexity 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CE2AAFA-2657-4A8D-9FBB-9569B515DE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95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6952" y="1126734"/>
            <a:ext cx="11818096" cy="5528766"/>
          </a:xfrm>
        </p:spPr>
        <p:txBody>
          <a:bodyPr/>
          <a:lstStyle/>
          <a:p>
            <a:r>
              <a:rPr lang="en-US" dirty="0"/>
              <a:t>Initializing a multidimensional array with values: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Matrices are represented by a list of rows</a:t>
            </a:r>
          </a:p>
          <a:p>
            <a:pPr lvl="1"/>
            <a:r>
              <a:rPr lang="en-US" dirty="0"/>
              <a:t>Each row consists of a list of values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Multidimensional Arrays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50098" y="1962661"/>
            <a:ext cx="6452151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int[][] matrix =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{1, 2, 3, 4}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row 0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{5, 6, 7, 8}  </a:t>
            </a:r>
            <a:r>
              <a:rPr lang="en-US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row 1 values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4261AB87-9D52-471E-A2C2-8997EAF0D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56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Accessing N-dimensional array element: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Getting element value example: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dirty="0"/>
              <a:t>Setting element value example: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Elements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84212" y="1724491"/>
            <a:ext cx="8506442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nDimensionalArray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[index</a:t>
            </a:r>
            <a:r>
              <a:rPr lang="en-US" sz="2400" b="1" baseline="-25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 … [index</a:t>
            </a:r>
            <a:r>
              <a:rPr lang="en-US" sz="2400" b="1" baseline="-25000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]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684212" y="2766851"/>
            <a:ext cx="7330784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int[][] array = {{1, 2}, {3, 4}};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element </a:t>
            </a: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= array[1][1]; 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element</a:t>
            </a:r>
            <a:r>
              <a:rPr lang="en-US" sz="2400" b="1" i="1" baseline="-25000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11</a:t>
            </a:r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= 4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684212" y="4800600"/>
            <a:ext cx="8506442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int[][] array = new int[3][4];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 (int row = 0; row &lt; array.length;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col = 0; col &lt; array[0].length;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array[row][col] </a:t>
            </a:r>
            <a:r>
              <a:rPr lang="en-US" sz="24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= row + col;</a:t>
            </a:r>
          </a:p>
        </p:txBody>
      </p:sp>
      <p:sp>
        <p:nvSpPr>
          <p:cNvPr id="7" name="Rectangle 6"/>
          <p:cNvSpPr/>
          <p:nvPr/>
        </p:nvSpPr>
        <p:spPr>
          <a:xfrm>
            <a:off x="8704875" y="2590800"/>
            <a:ext cx="1981201" cy="1981200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8893979" y="2777837"/>
          <a:ext cx="1645920" cy="16459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9954444" y="3827741"/>
            <a:ext cx="635487" cy="615680"/>
          </a:xfrm>
          <a:prstGeom prst="ellipse">
            <a:avLst/>
          </a:prstGeom>
          <a:noFill/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bg-BG" sz="2800" b="1">
              <a:ln w="22225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7D6115EE-6BFD-4775-A100-93805F09C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761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Matrix – Example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342976" y="1429190"/>
            <a:ext cx="9506047" cy="50013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Scanner scanner = new Scanner(System.in);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int rows = Integer.parseInt(scanner.nextLine());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int cols = Integer.parseInt(scanner.nextLine());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int[][] 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matrix = </a:t>
            </a:r>
            <a:r>
              <a:rPr lang="en-US" sz="23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int[rows][cols];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for (int row = 0; 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row &lt; rows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  String[] inputTokens = scanner.nextLine().</a:t>
            </a:r>
            <a:r>
              <a:rPr lang="en-US" sz="23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split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(" 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    for (int column = 0</a:t>
            </a:r>
            <a:r>
              <a:rPr lang="en-US" sz="23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 column &lt; cols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; column++)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matrix[row][column] = 	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 	    Integer.parseInt(inputTokens[column]);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6EB5482D-C4DF-4456-B511-922189FFD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27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401830" cy="5460314"/>
          </a:xfrm>
        </p:spPr>
        <p:txBody>
          <a:bodyPr>
            <a:normAutofit/>
          </a:bodyPr>
          <a:lstStyle/>
          <a:p>
            <a:r>
              <a:rPr lang="en-US" sz="3200" dirty="0"/>
              <a:t>Write a program that reads </a:t>
            </a:r>
            <a:r>
              <a:rPr lang="en-US" sz="3200" b="1" dirty="0">
                <a:solidFill>
                  <a:srgbClr val="FF0000"/>
                </a:solidFill>
              </a:rPr>
              <a:t>two integer matrices </a:t>
            </a:r>
            <a:r>
              <a:rPr lang="en-US" sz="3200" dirty="0"/>
              <a:t>(2D arrays) </a:t>
            </a:r>
            <a:br>
              <a:rPr lang="en-US" sz="3200" dirty="0"/>
            </a:br>
            <a:r>
              <a:rPr lang="en-US" sz="3200" dirty="0"/>
              <a:t>from the console and </a:t>
            </a:r>
            <a:r>
              <a:rPr lang="en-US" sz="3200" b="1" dirty="0">
                <a:solidFill>
                  <a:srgbClr val="FF0000"/>
                </a:solidFill>
              </a:rPr>
              <a:t>compares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them element by element</a:t>
            </a:r>
          </a:p>
          <a:p>
            <a:r>
              <a:rPr lang="en-US" sz="3200" dirty="0"/>
              <a:t>Print equal if the matrices match, and not equal </a:t>
            </a:r>
            <a:br>
              <a:rPr lang="en-US" sz="3200" dirty="0"/>
            </a:br>
            <a:r>
              <a:rPr lang="en-US" sz="3200" dirty="0"/>
              <a:t>if they don't match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Compare Matrices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25639" y="3559281"/>
          <a:ext cx="8128000" cy="2740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6860272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85721078"/>
                    </a:ext>
                  </a:extLst>
                </a:gridCol>
              </a:tblGrid>
              <a:tr h="415501">
                <a:tc>
                  <a:txBody>
                    <a:bodyPr/>
                    <a:lstStyle/>
                    <a:p>
                      <a:pPr algn="ctr"/>
                      <a:r>
                        <a:rPr lang="en-US" sz="2398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98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670435"/>
                  </a:ext>
                </a:extLst>
              </a:tr>
              <a:tr h="2077212"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1 2 3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2 1 3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1 2 3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2 1 3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Equal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862284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20010BA-99B2-42C3-962E-8038DD309C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10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25895" y="1612622"/>
            <a:ext cx="9506047" cy="43799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int[] dimentions = Arrays.stream(</a:t>
            </a:r>
            <a:r>
              <a:rPr lang="en-US" sz="2400" dirty="0" err="1">
                <a:solidFill>
                  <a:schemeClr val="tx1"/>
                </a:solidFill>
              </a:rPr>
              <a:t>scanner.nextLine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     .split("\\s++"))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     .mapToInt(Integer::parseInt)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     .</a:t>
            </a:r>
            <a:r>
              <a:rPr lang="en-US" sz="2400" dirty="0" err="1">
                <a:solidFill>
                  <a:schemeClr val="tx1"/>
                </a:solidFill>
              </a:rPr>
              <a:t>toArray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int firstMatrixRows = dimentions[0];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int firstMatrixCols = dimentions[1];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accent2"/>
                </a:solidFill>
              </a:rPr>
              <a:t>// TODO: continue…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Compare Matrices (1)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0DE3B-B528-4726-9E34-91FC3931BCAD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DD85E37-DF79-48E7-892F-0DFDC4CEDC4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5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534013" y="1610255"/>
            <a:ext cx="8599032" cy="43799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for (int i = 0; i &lt; firstMatrixRows; i++)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int[] </a:t>
            </a:r>
            <a:r>
              <a:rPr lang="en-US" sz="2400" dirty="0" err="1">
                <a:solidFill>
                  <a:schemeClr val="tx1"/>
                </a:solidFill>
              </a:rPr>
              <a:t>arr</a:t>
            </a:r>
            <a:r>
              <a:rPr lang="en-US" sz="2400" dirty="0">
                <a:solidFill>
                  <a:schemeClr val="tx1"/>
                </a:solidFill>
              </a:rPr>
              <a:t> = </a:t>
            </a:r>
            <a:r>
              <a:rPr lang="en-US" sz="2400" dirty="0" err="1">
                <a:solidFill>
                  <a:schemeClr val="tx1"/>
                </a:solidFill>
              </a:rPr>
              <a:t>Arrays.stream</a:t>
            </a: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scanner.nextLine</a:t>
            </a:r>
            <a:r>
              <a:rPr lang="en-US" sz="2400" dirty="0">
                <a:solidFill>
                  <a:schemeClr val="tx1"/>
                </a:solidFill>
              </a:rPr>
              <a:t>()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.split("\\s+"))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.mapToInt(Integer::</a:t>
            </a:r>
            <a:r>
              <a:rPr lang="en-US" sz="2400" dirty="0" err="1">
                <a:solidFill>
                  <a:schemeClr val="tx1"/>
                </a:solidFill>
              </a:rPr>
              <a:t>parseInt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                  .toArray();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  </a:t>
            </a:r>
            <a:r>
              <a:rPr lang="en-US" sz="2400" dirty="0" err="1">
                <a:solidFill>
                  <a:srgbClr val="FF0000"/>
                </a:solidFill>
              </a:rPr>
              <a:t>firstMatrix</a:t>
            </a:r>
            <a:r>
              <a:rPr lang="en-US" sz="2400" dirty="0">
                <a:solidFill>
                  <a:srgbClr val="FF0000"/>
                </a:solidFill>
              </a:rPr>
              <a:t>[i] =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>
                <a:solidFill>
                  <a:srgbClr val="FF0000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</a:rPr>
              <a:t>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i="1" dirty="0">
                <a:solidFill>
                  <a:schemeClr val="accent2"/>
                </a:solidFill>
              </a:rPr>
              <a:t>// TODO: read second matrix…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Compare Matrices (2)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1F47C-68C1-4AD8-9E66-439EA331A8E4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FF705620-957B-4E60-84E2-371B57C013CF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93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4648" y="1182554"/>
            <a:ext cx="12024851" cy="5650943"/>
          </a:xfr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static boolean matricesAreEqual(int[][] firstMatrix, int[][] </a:t>
            </a:r>
            <a:r>
              <a:rPr lang="en-US" sz="2200" dirty="0" err="1">
                <a:solidFill>
                  <a:schemeClr val="tx1"/>
                </a:solidFill>
              </a:rPr>
              <a:t>secondMatrix</a:t>
            </a:r>
            <a:r>
              <a:rPr lang="en-US" sz="2200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  </a:t>
            </a:r>
            <a:r>
              <a:rPr lang="en-US" sz="2200" dirty="0">
                <a:solidFill>
                  <a:schemeClr val="tx1"/>
                </a:solidFill>
              </a:rPr>
              <a:t>if (firstMatrix.</a:t>
            </a:r>
            <a:r>
              <a:rPr lang="en-US" sz="2200" dirty="0">
                <a:solidFill>
                  <a:schemeClr val="bg1"/>
                </a:solidFill>
              </a:rPr>
              <a:t>length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!= </a:t>
            </a:r>
            <a:r>
              <a:rPr lang="en-US" sz="2200" dirty="0" err="1">
                <a:solidFill>
                  <a:schemeClr val="tx1"/>
                </a:solidFill>
              </a:rPr>
              <a:t>secondMatrix.</a:t>
            </a:r>
            <a:r>
              <a:rPr lang="en-US" sz="2200" dirty="0" err="1">
                <a:solidFill>
                  <a:schemeClr val="bg1"/>
                </a:solidFill>
              </a:rPr>
              <a:t>length</a:t>
            </a:r>
            <a:r>
              <a:rPr lang="en-US" sz="2200" dirty="0"/>
              <a:t>) </a:t>
            </a:r>
            <a:r>
              <a:rPr lang="en-US" sz="2200" dirty="0">
                <a:solidFill>
                  <a:schemeClr val="tx1"/>
                </a:solidFill>
              </a:rPr>
              <a:t>return </a:t>
            </a:r>
            <a:r>
              <a:rPr lang="en-US" sz="2200" dirty="0">
                <a:solidFill>
                  <a:schemeClr val="bg1"/>
                </a:solidFill>
              </a:rPr>
              <a:t>false</a:t>
            </a:r>
            <a:r>
              <a:rPr lang="en-US" sz="2200" dirty="0"/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  </a:t>
            </a:r>
            <a:r>
              <a:rPr lang="en-US" sz="2200" dirty="0">
                <a:solidFill>
                  <a:schemeClr val="tx1"/>
                </a:solidFill>
              </a:rPr>
              <a:t>for (int row = 0; row &lt; firstMatrix.</a:t>
            </a:r>
            <a:r>
              <a:rPr lang="en-US" sz="2200" dirty="0">
                <a:solidFill>
                  <a:schemeClr val="bg1"/>
                </a:solidFill>
              </a:rPr>
              <a:t>length</a:t>
            </a:r>
            <a:r>
              <a:rPr lang="en-US" sz="2200" dirty="0">
                <a:solidFill>
                  <a:schemeClr val="tx1"/>
                </a:solidFill>
              </a:rPr>
              <a:t>; row ++)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    </a:t>
            </a:r>
            <a:r>
              <a:rPr lang="en-US" sz="2200" dirty="0">
                <a:solidFill>
                  <a:schemeClr val="tx1"/>
                </a:solidFill>
              </a:rPr>
              <a:t>if (firstMatrix[row].length != secondMatrix[row].length)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return </a:t>
            </a:r>
            <a:r>
              <a:rPr lang="en-US" sz="2200" dirty="0">
                <a:solidFill>
                  <a:schemeClr val="bg1"/>
                </a:solidFill>
              </a:rPr>
              <a:t>false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    </a:t>
            </a:r>
            <a:r>
              <a:rPr lang="en-US" sz="2200" dirty="0">
                <a:solidFill>
                  <a:schemeClr val="tx1"/>
                </a:solidFill>
              </a:rPr>
              <a:t>for (int col = 0; col &lt; </a:t>
            </a:r>
            <a:r>
              <a:rPr lang="en-US" sz="2200" dirty="0" err="1">
                <a:solidFill>
                  <a:schemeClr val="tx1"/>
                </a:solidFill>
              </a:rPr>
              <a:t>firstMatrix</a:t>
            </a:r>
            <a:r>
              <a:rPr lang="en-US" sz="2200" dirty="0">
                <a:solidFill>
                  <a:schemeClr val="tx1"/>
                </a:solidFill>
              </a:rPr>
              <a:t>[row].</a:t>
            </a:r>
            <a:r>
              <a:rPr lang="en-US" sz="2200" dirty="0">
                <a:solidFill>
                  <a:schemeClr val="bg1"/>
                </a:solidFill>
              </a:rPr>
              <a:t>length</a:t>
            </a:r>
            <a:r>
              <a:rPr lang="en-US" sz="2200" dirty="0">
                <a:solidFill>
                  <a:schemeClr val="tx1"/>
                </a:solidFill>
              </a:rPr>
              <a:t>; col ++)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  if (firstMatrix[row][col] != secondMatrix[row][col]) return </a:t>
            </a:r>
            <a:r>
              <a:rPr lang="en-US" sz="2200" dirty="0">
                <a:solidFill>
                  <a:schemeClr val="bg1"/>
                </a:solidFill>
              </a:rPr>
              <a:t>false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 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  }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  </a:t>
            </a:r>
            <a:r>
              <a:rPr lang="en-US" sz="2200" dirty="0">
                <a:solidFill>
                  <a:schemeClr val="tx1"/>
                </a:solidFill>
              </a:rPr>
              <a:t>return </a:t>
            </a:r>
            <a:r>
              <a:rPr lang="en-US" sz="2200" dirty="0">
                <a:solidFill>
                  <a:schemeClr val="bg1"/>
                </a:solidFill>
              </a:rPr>
              <a:t>true</a:t>
            </a:r>
            <a:r>
              <a:rPr lang="en-US" sz="22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Compare Matrices (3)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B0102DF-0AC7-425D-A01F-5BD8D30A981B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0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677133" cy="5200211"/>
          </a:xfrm>
        </p:spPr>
        <p:txBody>
          <a:bodyPr>
            <a:normAutofit/>
          </a:bodyPr>
          <a:lstStyle/>
          <a:p>
            <a:r>
              <a:rPr lang="en-US" sz="2800" dirty="0"/>
              <a:t>Write a program that reads </a:t>
            </a: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b="1" dirty="0">
                <a:solidFill>
                  <a:srgbClr val="FF0000"/>
                </a:solidFill>
              </a:rPr>
              <a:t>matrix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of integers, then </a:t>
            </a: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b="1" dirty="0">
                <a:solidFill>
                  <a:srgbClr val="FF0000"/>
                </a:solidFill>
              </a:rPr>
              <a:t>number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and prints all the positions at which that number appears in the matrix</a:t>
            </a:r>
          </a:p>
          <a:p>
            <a:r>
              <a:rPr lang="en-US" sz="2800" dirty="0"/>
              <a:t>The matrix definition on the console will contain a line with two positive integer numbers </a:t>
            </a:r>
            <a:r>
              <a:rPr lang="en-US" sz="2800" b="1" dirty="0">
                <a:solidFill>
                  <a:srgbClr val="FF0000"/>
                </a:solidFill>
              </a:rPr>
              <a:t>R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</a:p>
          <a:p>
            <a:r>
              <a:rPr lang="en-US" sz="2800" dirty="0"/>
              <a:t>If the number does not appear in the matrix, print </a:t>
            </a:r>
            <a:r>
              <a:rPr lang="en-US" sz="2800" b="1" dirty="0">
                <a:solidFill>
                  <a:srgbClr val="FF0000"/>
                </a:solidFill>
              </a:rPr>
              <a:t>"not found"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Positions of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175817" y="3941111"/>
          <a:ext cx="5486401" cy="21709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6388">
                  <a:extLst>
                    <a:ext uri="{9D8B030D-6E8A-4147-A177-3AD203B41FA5}">
                      <a16:colId xmlns:a16="http://schemas.microsoft.com/office/drawing/2014/main" val="3979196999"/>
                    </a:ext>
                  </a:extLst>
                </a:gridCol>
                <a:gridCol w="2930013">
                  <a:extLst>
                    <a:ext uri="{9D8B030D-6E8A-4147-A177-3AD203B41FA5}">
                      <a16:colId xmlns:a16="http://schemas.microsoft.com/office/drawing/2014/main" val="715183741"/>
                    </a:ext>
                  </a:extLst>
                </a:gridCol>
              </a:tblGrid>
              <a:tr h="48121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Input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36195" marB="36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Output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36195" marB="36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721402"/>
                  </a:ext>
                </a:extLst>
              </a:tr>
              <a:tr h="16897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2 3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1 2 3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4 2 2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36195" marB="36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0 1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1 1</a:t>
                      </a:r>
                    </a:p>
                    <a:p>
                      <a:pPr>
                        <a:lnSpc>
                          <a:spcPct val="115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</a:rPr>
                        <a:t>1 2</a:t>
                      </a:r>
                      <a:endParaRPr lang="en-US" sz="2000" dirty="0"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3975" marR="53975" marT="36195" marB="361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850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3D58FBE-D6ED-4B5A-987A-12D90E7E108D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82D80BB-4A48-4914-9A42-BFA943969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1106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093158" y="1195315"/>
            <a:ext cx="10005684" cy="546018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i="1" dirty="0">
                <a:solidFill>
                  <a:schemeClr val="accent2"/>
                </a:solidFill>
              </a:rPr>
              <a:t>//TODO Read matrix…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int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searchNumber = Integer.parseInt(</a:t>
            </a:r>
            <a:r>
              <a:rPr lang="en-US" dirty="0" err="1">
                <a:solidFill>
                  <a:schemeClr val="tx1"/>
                </a:solidFill>
              </a:rPr>
              <a:t>scanner.nextLine</a:t>
            </a:r>
            <a:r>
              <a:rPr lang="en-US" dirty="0">
                <a:solidFill>
                  <a:schemeClr val="tx1"/>
                </a:solidFill>
              </a:rPr>
              <a:t>());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isFound = false;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for (int </a:t>
            </a:r>
            <a:r>
              <a:rPr lang="en-US" dirty="0">
                <a:solidFill>
                  <a:schemeClr val="bg1"/>
                </a:solidFill>
              </a:rPr>
              <a:t>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= 0;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row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&lt; matrix.length; </a:t>
            </a:r>
            <a:r>
              <a:rPr lang="en-US" dirty="0">
                <a:solidFill>
                  <a:schemeClr val="bg1"/>
                </a:solidFill>
              </a:rPr>
              <a:t>row</a:t>
            </a:r>
            <a:r>
              <a:rPr lang="en-US" dirty="0">
                <a:solidFill>
                  <a:schemeClr val="tx1"/>
                </a:solidFill>
              </a:rPr>
              <a:t>++)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for (int </a:t>
            </a:r>
            <a:r>
              <a:rPr lang="en-US" dirty="0">
                <a:solidFill>
                  <a:schemeClr val="bg1"/>
                </a:solidFill>
              </a:rPr>
              <a:t>col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= 0;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col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&lt; matrix[row].length;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col</a:t>
            </a:r>
            <a:r>
              <a:rPr lang="en-US" dirty="0">
                <a:solidFill>
                  <a:schemeClr val="tx1"/>
                </a:solidFill>
              </a:rPr>
              <a:t>++)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  if (</a:t>
            </a:r>
            <a:r>
              <a:rPr lang="en-US" dirty="0">
                <a:solidFill>
                  <a:schemeClr val="bg1"/>
                </a:solidFill>
              </a:rPr>
              <a:t>matrix[row][col] == </a:t>
            </a:r>
            <a:r>
              <a:rPr lang="en-US" dirty="0" err="1">
                <a:solidFill>
                  <a:schemeClr val="bg1"/>
                </a:solidFill>
              </a:rPr>
              <a:t>searchNumber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(row + " " + col); </a:t>
            </a:r>
            <a:r>
              <a:rPr lang="en-US" dirty="0" err="1">
                <a:solidFill>
                  <a:schemeClr val="tx1"/>
                </a:solidFill>
              </a:rPr>
              <a:t>isFound</a:t>
            </a:r>
            <a:r>
              <a:rPr lang="en-US" dirty="0">
                <a:solidFill>
                  <a:schemeClr val="tx1"/>
                </a:solidFill>
              </a:rPr>
              <a:t> = true;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if(!</a:t>
            </a:r>
            <a:r>
              <a:rPr lang="en-US" dirty="0" err="1">
                <a:solidFill>
                  <a:schemeClr val="tx1"/>
                </a:solidFill>
              </a:rPr>
              <a:t>isFound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("not found");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Positions of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AA7FA42-8AA5-4D95-83AD-ABF4B63A0711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0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 a matrix from the console</a:t>
            </a:r>
          </a:p>
          <a:p>
            <a:r>
              <a:rPr lang="en-US" dirty="0"/>
              <a:t>Print the number of </a:t>
            </a:r>
            <a:r>
              <a:rPr lang="en-US" b="1" dirty="0">
                <a:solidFill>
                  <a:srgbClr val="FF0000"/>
                </a:solidFill>
              </a:rPr>
              <a:t>rows</a:t>
            </a:r>
          </a:p>
          <a:p>
            <a:r>
              <a:rPr lang="en-US" dirty="0"/>
              <a:t>Print the number of </a:t>
            </a:r>
            <a:r>
              <a:rPr lang="en-US" b="1" dirty="0">
                <a:solidFill>
                  <a:srgbClr val="FF0000"/>
                </a:solidFill>
              </a:rPr>
              <a:t>columns</a:t>
            </a:r>
          </a:p>
          <a:p>
            <a:r>
              <a:rPr lang="en-US" dirty="0"/>
              <a:t>Print the sum of all </a:t>
            </a:r>
            <a:r>
              <a:rPr lang="en-US" b="1" dirty="0">
                <a:solidFill>
                  <a:srgbClr val="FF0000"/>
                </a:solidFill>
              </a:rPr>
              <a:t>elements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Sum of All Elements of Matrix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68452" y="4082296"/>
          <a:ext cx="8128000" cy="208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8102973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58420208"/>
                    </a:ext>
                  </a:extLst>
                </a:gridCol>
              </a:tblGrid>
              <a:tr h="41756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9067635"/>
                  </a:ext>
                </a:extLst>
              </a:tr>
              <a:tr h="1664970"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3, 6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7, 1, 3, 3, 2, 1</a:t>
                      </a:r>
                      <a:b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1, 3, 9, 8, 5, 6</a:t>
                      </a:r>
                      <a:b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4, 6, 7, 9, 1, 0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6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76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3107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53B50C-5568-4383-B263-0E8B3654A94C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ACA84C7F-A38F-43EA-99E2-49EFAF1B24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154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Asymptotic Functions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594360" y="1763795"/>
          <a:ext cx="11019284" cy="4787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201591" y="1214259"/>
            <a:ext cx="11804822" cy="624952"/>
          </a:xfrm>
          <a:prstGeom prst="rect">
            <a:avLst/>
          </a:prstGeom>
        </p:spPr>
        <p:txBody>
          <a:bodyPr vert="horz" lIns="108000" tIns="36000" rIns="108000" bIns="36000" rtlCol="0">
            <a:noAutofit/>
          </a:bodyPr>
          <a:lstStyle>
            <a:lvl1pPr marL="456915" indent="-456915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400" dirty="0"/>
              <a:t>Below are some examples </a:t>
            </a:r>
            <a:r>
              <a:rPr lang="en-US" sz="3400" dirty="0">
                <a:solidFill>
                  <a:srgbClr val="FF0000"/>
                </a:solidFill>
              </a:rPr>
              <a:t>of </a:t>
            </a:r>
            <a:r>
              <a:rPr lang="en-US" sz="3400" b="1" dirty="0">
                <a:solidFill>
                  <a:srgbClr val="FF0000"/>
                </a:solidFill>
              </a:rPr>
              <a:t>common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b="1" dirty="0">
                <a:solidFill>
                  <a:srgbClr val="FF0000"/>
                </a:solidFill>
              </a:rPr>
              <a:t>algorithmic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dirty="0"/>
              <a:t>grow:</a:t>
            </a:r>
            <a:endParaRPr lang="en-US" sz="3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04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Sum of All Elements of Matrix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91000" y="1225689"/>
            <a:ext cx="956686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static void main(String[] args) {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String sizes = scanner.nextLine();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int[][] matrix = matrixReader(sizes);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 implement method matrixReader(String sizes)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System.out.println(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matrix.length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System.out.println(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matrix[0].length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int sum = 0;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row = 0; row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 matrix.length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row++) {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for (int col = 0; col &lt;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matrix[row].length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col++) {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 sum += matrix[row][col];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  <a:endParaRPr lang="bg-BG" sz="2200" b="1" noProof="1">
              <a:solidFill>
                <a:schemeClr val="tx2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bg-BG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System.out.println(sum);</a:t>
            </a:r>
          </a:p>
          <a:p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AutoShape 23"/>
          <p:cNvSpPr>
            <a:spLocks noChangeArrowheads="1"/>
          </p:cNvSpPr>
          <p:nvPr/>
        </p:nvSpPr>
        <p:spPr bwMode="auto">
          <a:xfrm>
            <a:off x="7484065" y="2658881"/>
            <a:ext cx="3070504" cy="1012172"/>
          </a:xfrm>
          <a:prstGeom prst="wedgeRoundRectCallout">
            <a:avLst>
              <a:gd name="adj1" fmla="val -65413"/>
              <a:gd name="adj2" fmla="val -35932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bg2"/>
                </a:solidFill>
                <a:cs typeface="Consolas" pitchFamily="49" charset="0"/>
              </a:rPr>
              <a:t>Gets length of 0</a:t>
            </a:r>
            <a:r>
              <a:rPr lang="en-US" sz="2500" baseline="30000" dirty="0">
                <a:solidFill>
                  <a:schemeClr val="bg2"/>
                </a:solidFill>
                <a:cs typeface="Consolas" pitchFamily="49" charset="0"/>
              </a:rPr>
              <a:t>th</a:t>
            </a:r>
            <a:r>
              <a:rPr lang="en-US" sz="2500" dirty="0">
                <a:solidFill>
                  <a:schemeClr val="bg2"/>
                </a:solidFill>
                <a:cs typeface="Consolas" pitchFamily="49" charset="0"/>
              </a:rPr>
              <a:t> dimension (</a:t>
            </a:r>
            <a:r>
              <a:rPr lang="en-US" sz="2500" b="1" dirty="0">
                <a:solidFill>
                  <a:schemeClr val="bg2"/>
                </a:solidFill>
                <a:cs typeface="Consolas" pitchFamily="49" charset="0"/>
              </a:rPr>
              <a:t>rows</a:t>
            </a:r>
            <a:r>
              <a:rPr lang="en-US" sz="2500" dirty="0">
                <a:solidFill>
                  <a:schemeClr val="bg2"/>
                </a:solidFill>
                <a:cs typeface="Consolas" pitchFamily="49" charset="0"/>
              </a:rPr>
              <a:t>)</a:t>
            </a:r>
            <a:endParaRPr lang="bg-BG" sz="2500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9" name="AutoShape 23"/>
          <p:cNvSpPr>
            <a:spLocks noChangeArrowheads="1"/>
          </p:cNvSpPr>
          <p:nvPr/>
        </p:nvSpPr>
        <p:spPr bwMode="auto">
          <a:xfrm>
            <a:off x="7017534" y="4901281"/>
            <a:ext cx="3070504" cy="1012172"/>
          </a:xfrm>
          <a:prstGeom prst="wedgeRoundRectCallout">
            <a:avLst>
              <a:gd name="adj1" fmla="val -35369"/>
              <a:gd name="adj2" fmla="val -67377"/>
              <a:gd name="adj3" fmla="val 16667"/>
            </a:avLst>
          </a:prstGeom>
          <a:solidFill>
            <a:schemeClr val="tx1">
              <a:alpha val="95000"/>
            </a:schemeClr>
          </a:solidFill>
          <a:ln w="6350">
            <a:solidFill>
              <a:schemeClr val="tx1"/>
            </a:solidFill>
          </a:ln>
        </p:spPr>
        <p:txBody>
          <a:bodyPr wrap="square" tIns="72000" bIns="72000"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dirty="0">
                <a:solidFill>
                  <a:schemeClr val="bg2"/>
                </a:solidFill>
                <a:cs typeface="Consolas" pitchFamily="49" charset="0"/>
              </a:rPr>
              <a:t>Gets length of 1</a:t>
            </a:r>
            <a:r>
              <a:rPr lang="en-US" sz="2500" baseline="30000" dirty="0">
                <a:solidFill>
                  <a:schemeClr val="bg2"/>
                </a:solidFill>
                <a:cs typeface="Consolas" pitchFamily="49" charset="0"/>
              </a:rPr>
              <a:t>st</a:t>
            </a:r>
            <a:r>
              <a:rPr lang="en-US" sz="2500" dirty="0">
                <a:solidFill>
                  <a:schemeClr val="bg2"/>
                </a:solidFill>
                <a:cs typeface="Consolas" pitchFamily="49" charset="0"/>
              </a:rPr>
              <a:t>  dimension (</a:t>
            </a:r>
            <a:r>
              <a:rPr lang="en-US" sz="2500" b="1" dirty="0">
                <a:solidFill>
                  <a:schemeClr val="bg2"/>
                </a:solidFill>
                <a:cs typeface="Consolas" pitchFamily="49" charset="0"/>
              </a:rPr>
              <a:t>columns</a:t>
            </a:r>
            <a:r>
              <a:rPr lang="en-US" sz="2500" dirty="0">
                <a:solidFill>
                  <a:schemeClr val="bg2"/>
                </a:solidFill>
                <a:cs typeface="Consolas" pitchFamily="49" charset="0"/>
              </a:rPr>
              <a:t>)</a:t>
            </a:r>
            <a:endParaRPr lang="bg-BG" sz="2500" dirty="0">
              <a:solidFill>
                <a:schemeClr val="bg2"/>
              </a:solidFill>
              <a:cs typeface="Consolas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AC0CA7-F407-44EB-9C11-EEBE769C995D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59E32E8-56C4-4A54-B3DA-1310C788E918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1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Find the 2x2 square with max sum in a given matrix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Read the matrix from the console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Find the biggest </a:t>
            </a:r>
            <a:r>
              <a:rPr lang="en-US" sz="3000" b="1" dirty="0">
                <a:solidFill>
                  <a:srgbClr val="FF0000"/>
                </a:solidFill>
              </a:rPr>
              <a:t>sum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/>
              <a:t>of 2x2 submatrix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Print the result in form of a new matrix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Maximum Sum of 2X2 Submatrix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717368" y="3796658"/>
          <a:ext cx="8128000" cy="2217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0316199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12888484"/>
                    </a:ext>
                  </a:extLst>
                </a:gridCol>
              </a:tblGrid>
              <a:tr h="53936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80596"/>
                  </a:ext>
                </a:extLst>
              </a:tr>
              <a:tr h="1677960"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3, 6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7, 1, 3, 3, 2, 1</a:t>
                      </a:r>
                      <a:b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1, 3, 9, 8, 5, 6</a:t>
                      </a:r>
                      <a:b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4, 6, 7, 9, 1, 0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9 8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7 9</a:t>
                      </a:r>
                    </a:p>
                    <a:p>
                      <a:r>
                        <a:rPr lang="en-US" sz="2398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33</a:t>
                      </a:r>
                      <a:endParaRPr lang="en-US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532700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271000" y="5152103"/>
            <a:ext cx="810000" cy="706897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812989" y="4429431"/>
            <a:ext cx="598011" cy="722672"/>
          </a:xfrm>
          <a:prstGeom prst="rect">
            <a:avLst/>
          </a:prstGeom>
          <a:noFill/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F6735F-2F4F-4953-8E2D-92CFBC830750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EE3A8111-7681-41A5-82D4-2297844E30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043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Solution: Maximum Sum of 2X2 Submatrix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798512" y="1814124"/>
            <a:ext cx="10591800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bestSum = Integer.MIN_VALUE;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resultRow;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int resultCol;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 (int row = 0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 row &lt; matrix.length - 1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row++)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for (int col = 0;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 &lt; matrix[row].length - 1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; col++)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int sum =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matrix[row][col]</a:t>
            </a:r>
            <a:r>
              <a:rPr lang="en-US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matrix[row][col + 1] </a:t>
            </a: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+            	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matrix[row + 1][col]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+</a:t>
            </a:r>
            <a:r>
              <a:rPr lang="en-US" sz="22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2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matrix[row + 1][col + 1];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if (sum &gt; bestSum)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bestSum =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resultRow = row;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resultCol = col;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266DE-1D15-43C4-84FD-45188CD4B2B9}"/>
              </a:ext>
            </a:extLst>
          </p:cNvPr>
          <p:cNvSpPr txBox="1"/>
          <p:nvPr/>
        </p:nvSpPr>
        <p:spPr>
          <a:xfrm>
            <a:off x="800100" y="6396335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https://judge.softuni.bg/Contests/1459/Multidimensional-Arrays-Lab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EBC21088-D9E2-4497-8360-F64C0593C2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96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25" y="1656226"/>
            <a:ext cx="7581212" cy="4772369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1942" y="1419750"/>
            <a:ext cx="8632995" cy="530033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399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937" y="3276641"/>
            <a:ext cx="2882677" cy="3119781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3073" y="1723768"/>
            <a:ext cx="7614829" cy="460083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Multidimensional Array?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chemeClr val="bg2"/>
                </a:solidFill>
              </a:rPr>
              <a:t>Arrays can have more than one 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dimension, e.g. matrices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Declaring and Creating</a:t>
            </a:r>
          </a:p>
          <a:p>
            <a:pPr lvl="1">
              <a:lnSpc>
                <a:spcPct val="100000"/>
              </a:lnSpc>
              <a:buClr>
                <a:schemeClr val="bg2"/>
              </a:buClr>
            </a:pPr>
            <a:r>
              <a:rPr lang="en-US" sz="3200" dirty="0">
                <a:solidFill>
                  <a:schemeClr val="bg2"/>
                </a:solidFill>
              </a:rPr>
              <a:t>Use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new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2"/>
                </a:solidFill>
              </a:rPr>
              <a:t>keyword</a:t>
            </a:r>
          </a:p>
          <a:p>
            <a:pPr>
              <a:lnSpc>
                <a:spcPct val="100000"/>
              </a:lnSpc>
              <a:buClr>
                <a:schemeClr val="bg2"/>
              </a:buClr>
            </a:pPr>
            <a:r>
              <a:rPr lang="en-US" sz="3400" dirty="0">
                <a:solidFill>
                  <a:schemeClr val="bg2"/>
                </a:solidFill>
              </a:rPr>
              <a:t>Initializing Multidimensional Arrays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19A30C3B-318C-4AD8-BEAA-CEAC0AE80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15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Java Collections API – Sets</a:t>
            </a:r>
            <a:r>
              <a:rPr lang="bg-BG" sz="3600" dirty="0"/>
              <a:t> </a:t>
            </a:r>
            <a:r>
              <a:rPr lang="en-US" sz="3600" dirty="0"/>
              <a:t>and Maps</a:t>
            </a:r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</a:t>
            </a:r>
            <a:r>
              <a:rPr lang="bg-BG" dirty="0"/>
              <a:t> </a:t>
            </a:r>
            <a:r>
              <a:rPr lang="en-US" dirty="0"/>
              <a:t>and Maps</a:t>
            </a:r>
            <a:endParaRPr lang="bg-BG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34130FCD-B4FF-4F70-8C16-F2746FEC6EA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807162" y="6178368"/>
            <a:ext cx="1830656" cy="35149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https://softuni.bg</a:t>
            </a:r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47AB09F-E335-4598-9383-A46FE3A26A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10518" y="5795836"/>
            <a:ext cx="2427300" cy="38253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6232E5-887F-4A22-8364-13A6B9240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2458442"/>
            <a:ext cx="4097532" cy="240934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E55F693-A1F6-4FC4-9CBB-47A49FA746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1147" y="4867791"/>
            <a:ext cx="2951518" cy="52481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D91B4FE-416C-4D04-B5E2-F45612399B3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1147" y="5361046"/>
            <a:ext cx="2951518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</p:spTree>
    <p:extLst>
      <p:ext uri="{BB962C8B-B14F-4D97-AF65-F5344CB8AC3E}">
        <p14:creationId xmlns:p14="http://schemas.microsoft.com/office/powerpoint/2010/main" val="26387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400" noProof="1"/>
              <a:t>Sets</a:t>
            </a:r>
          </a:p>
          <a:p>
            <a:pPr lvl="1">
              <a:lnSpc>
                <a:spcPct val="100000"/>
              </a:lnSpc>
            </a:pPr>
            <a:r>
              <a:rPr lang="en-US" sz="3200" noProof="1">
                <a:cs typeface="Consolas" panose="020B0609020204030204" pitchFamily="49" charset="0"/>
              </a:rPr>
              <a:t>HashSet&lt;E&gt;</a:t>
            </a:r>
            <a:endParaRPr lang="en-US" sz="3200" noProof="1"/>
          </a:p>
          <a:p>
            <a:pPr lvl="1">
              <a:lnSpc>
                <a:spcPct val="100000"/>
              </a:lnSpc>
            </a:pPr>
            <a:r>
              <a:rPr lang="en-US" sz="3200" noProof="1">
                <a:cs typeface="Consolas" panose="020B0609020204030204" pitchFamily="49" charset="0"/>
              </a:rPr>
              <a:t>TreeSet&lt;E&gt; </a:t>
            </a:r>
          </a:p>
          <a:p>
            <a:pPr lvl="1">
              <a:lnSpc>
                <a:spcPct val="100000"/>
              </a:lnSpc>
            </a:pPr>
            <a:r>
              <a:rPr lang="en-US" sz="3200" noProof="1">
                <a:cs typeface="Consolas" panose="020B0609020204030204" pitchFamily="49" charset="0"/>
              </a:rPr>
              <a:t>LinkedHashSet&lt;E&gt;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400" noProof="1"/>
              <a:t>Maps</a:t>
            </a:r>
          </a:p>
          <a:p>
            <a:pPr lvl="1">
              <a:lnSpc>
                <a:spcPct val="100000"/>
              </a:lnSpc>
            </a:pPr>
            <a:r>
              <a:rPr lang="en-US" sz="3200" noProof="1">
                <a:cs typeface="Consolas" panose="020B0609020204030204" pitchFamily="49" charset="0"/>
              </a:rPr>
              <a:t>HashMap&lt;K, V&gt; </a:t>
            </a:r>
          </a:p>
          <a:p>
            <a:pPr lvl="1">
              <a:lnSpc>
                <a:spcPct val="100000"/>
              </a:lnSpc>
            </a:pPr>
            <a:r>
              <a:rPr lang="en-US" sz="3200" noProof="1">
                <a:cs typeface="Consolas" panose="020B0609020204030204" pitchFamily="49" charset="0"/>
              </a:rPr>
              <a:t>TreeMap&lt;K, V&gt; </a:t>
            </a:r>
          </a:p>
          <a:p>
            <a:pPr lvl="1">
              <a:lnSpc>
                <a:spcPct val="100000"/>
              </a:lnSpc>
            </a:pPr>
            <a:r>
              <a:rPr lang="en-US" sz="3200" noProof="1">
                <a:cs typeface="Consolas" panose="020B0609020204030204" pitchFamily="49" charset="0"/>
              </a:rPr>
              <a:t>LinkedHashMap&lt;K, V&gt;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0BCA774-B928-41BD-83FA-1787BAE39C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E66AEE0-FF38-4870-B36F-39EEA4F3D9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90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F1B6C0-79BD-4DC9-9A85-7AF4C294D897}"/>
              </a:ext>
            </a:extLst>
          </p:cNvPr>
          <p:cNvSpPr txBox="1">
            <a:spLocks/>
          </p:cNvSpPr>
          <p:nvPr/>
        </p:nvSpPr>
        <p:spPr>
          <a:xfrm>
            <a:off x="1524000" y="5001080"/>
            <a:ext cx="8938472" cy="820600"/>
          </a:xfrm>
          <a:prstGeom prst="rect">
            <a:avLst/>
          </a:prstGeom>
        </p:spPr>
        <p:txBody>
          <a:bodyPr/>
          <a:lstStyle>
            <a:lvl1pPr algn="l" defTabSz="1218438" rtl="0" eaLnBrk="1" latinLnBrk="1" hangingPunct="1">
              <a:spcBef>
                <a:spcPct val="0"/>
              </a:spcBef>
              <a:buNone/>
              <a:defRPr sz="3998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400"/>
              </a:lnSpc>
            </a:pPr>
            <a:r>
              <a:rPr lang="en-US" sz="6600" dirty="0"/>
              <a:t>Sets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500DF-B43B-4CD1-B552-D89ED36CF667}"/>
              </a:ext>
            </a:extLst>
          </p:cNvPr>
          <p:cNvSpPr/>
          <p:nvPr/>
        </p:nvSpPr>
        <p:spPr>
          <a:xfrm>
            <a:off x="1066801" y="5821681"/>
            <a:ext cx="107917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noProof="1">
                <a:latin typeface="Consolas" panose="020B0609020204030204" pitchFamily="49" charset="0"/>
                <a:cs typeface="Consolas" panose="020B0609020204030204" pitchFamily="49" charset="0"/>
              </a:rPr>
              <a:t>HashSet&lt;E&gt;</a:t>
            </a:r>
            <a:r>
              <a:rPr lang="en-US" sz="3600" b="1" noProof="1">
                <a:cs typeface="Consolas" panose="020B0609020204030204" pitchFamily="49" charset="0"/>
              </a:rPr>
              <a:t>, </a:t>
            </a:r>
            <a:r>
              <a:rPr lang="en-US" sz="3600" b="1" noProof="1">
                <a:latin typeface="Consolas" panose="020B0609020204030204" pitchFamily="49" charset="0"/>
                <a:cs typeface="Consolas" panose="020B0609020204030204" pitchFamily="49" charset="0"/>
              </a:rPr>
              <a:t>TreeSet&lt;E&gt; and LinkedHashSet&lt;E&gt;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603A2B-54A9-454A-AB9C-AC19E3A27287}"/>
              </a:ext>
            </a:extLst>
          </p:cNvPr>
          <p:cNvGrpSpPr/>
          <p:nvPr/>
        </p:nvGrpSpPr>
        <p:grpSpPr>
          <a:xfrm>
            <a:off x="4495800" y="1600200"/>
            <a:ext cx="3200400" cy="1905000"/>
            <a:chOff x="3351212" y="1981200"/>
            <a:chExt cx="5486400" cy="2895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E33EAA-5FB4-4BE9-A9ED-8D6600D1CB8B}"/>
                </a:ext>
              </a:extLst>
            </p:cNvPr>
            <p:cNvSpPr/>
            <p:nvPr/>
          </p:nvSpPr>
          <p:spPr>
            <a:xfrm>
              <a:off x="3351212" y="1998800"/>
              <a:ext cx="3276600" cy="28780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2800" dirty="0">
                  <a:solidFill>
                    <a:schemeClr val="bg2"/>
                  </a:solidFill>
                </a:rPr>
                <a:t>3</a:t>
              </a:r>
              <a:r>
                <a:rPr lang="bg-BG" sz="2800" dirty="0"/>
                <a:t> </a:t>
              </a:r>
              <a:endParaRPr lang="en-US" sz="2800" dirty="0"/>
            </a:p>
            <a:p>
              <a:pPr algn="r"/>
              <a:r>
                <a:rPr lang="bg-BG" sz="2800" dirty="0"/>
                <a:t>  </a:t>
              </a:r>
              <a:endParaRPr lang="en-US" sz="2800" dirty="0"/>
            </a:p>
            <a:p>
              <a:pPr algn="ctr"/>
              <a:r>
                <a:rPr lang="bg-BG" sz="2800" dirty="0">
                  <a:solidFill>
                    <a:schemeClr val="bg2"/>
                  </a:solidFill>
                </a:rPr>
                <a:t>7</a:t>
              </a:r>
              <a:endParaRPr lang="en-US" sz="2800" dirty="0">
                <a:solidFill>
                  <a:schemeClr val="bg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532958D-2E9A-4DD3-9872-552382D826CB}"/>
                </a:ext>
              </a:extLst>
            </p:cNvPr>
            <p:cNvSpPr/>
            <p:nvPr/>
          </p:nvSpPr>
          <p:spPr>
            <a:xfrm>
              <a:off x="5561012" y="1981200"/>
              <a:ext cx="3276600" cy="2878000"/>
            </a:xfrm>
            <a:prstGeom prst="ellipse">
              <a:avLst/>
            </a:prstGeom>
            <a:solidFill>
              <a:schemeClr val="bg2">
                <a:alpha val="50000"/>
              </a:schemeClr>
            </a:solidFill>
            <a:ln>
              <a:solidFill>
                <a:schemeClr val="bg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2800" dirty="0">
                  <a:solidFill>
                    <a:schemeClr val="bg2"/>
                  </a:solidFill>
                </a:rPr>
                <a:t>-3 </a:t>
              </a:r>
              <a:endParaRPr lang="en-US" sz="2800" dirty="0">
                <a:solidFill>
                  <a:schemeClr val="bg2"/>
                </a:solidFill>
              </a:endParaRPr>
            </a:p>
            <a:p>
              <a:r>
                <a:rPr lang="bg-BG" sz="2800" dirty="0">
                  <a:solidFill>
                    <a:schemeClr val="bg2"/>
                  </a:solidFill>
                </a:rPr>
                <a:t>5</a:t>
              </a:r>
            </a:p>
            <a:p>
              <a:pPr algn="ctr"/>
              <a:r>
                <a:rPr lang="bg-BG" sz="2800" dirty="0">
                  <a:solidFill>
                    <a:schemeClr val="bg2"/>
                  </a:solidFill>
                </a:rPr>
                <a:t>46</a:t>
              </a:r>
              <a:endParaRPr lang="en-US" sz="28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59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8A6514-6AEA-4219-AD1F-4209A2F54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501" y="1196126"/>
            <a:ext cx="11811097" cy="5561124"/>
          </a:xfrm>
        </p:spPr>
        <p:txBody>
          <a:bodyPr>
            <a:normAutofit fontScale="92500"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A set keeps unique elements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Provides methods for </a:t>
            </a:r>
            <a:r>
              <a:rPr lang="en-US" sz="3500" b="1" dirty="0">
                <a:solidFill>
                  <a:srgbClr val="FF0000"/>
                </a:solidFill>
              </a:rPr>
              <a:t>adding</a:t>
            </a:r>
            <a:r>
              <a:rPr lang="en-US" sz="3500" dirty="0"/>
              <a:t> </a:t>
            </a:r>
            <a:r>
              <a:rPr lang="en-US" sz="3500" dirty="0">
                <a:solidFill>
                  <a:srgbClr val="FF0000"/>
                </a:solidFill>
              </a:rPr>
              <a:t>/ </a:t>
            </a:r>
            <a:r>
              <a:rPr lang="en-US" sz="3500" b="1" dirty="0">
                <a:solidFill>
                  <a:srgbClr val="FF0000"/>
                </a:solidFill>
              </a:rPr>
              <a:t>removing</a:t>
            </a:r>
            <a:r>
              <a:rPr lang="en-US" sz="3500" dirty="0">
                <a:solidFill>
                  <a:srgbClr val="FF0000"/>
                </a:solidFill>
              </a:rPr>
              <a:t> </a:t>
            </a:r>
            <a:r>
              <a:rPr lang="en-US" sz="3500" dirty="0"/>
              <a:t>/ </a:t>
            </a:r>
            <a:r>
              <a:rPr lang="en-US" sz="3500" b="1" dirty="0">
                <a:solidFill>
                  <a:srgbClr val="FF0000"/>
                </a:solidFill>
              </a:rPr>
              <a:t>searching</a:t>
            </a:r>
            <a:r>
              <a:rPr lang="en-US" sz="3500" dirty="0"/>
              <a:t> elements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Offers very fast performance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3500" dirty="0"/>
              <a:t>Types:</a:t>
            </a:r>
          </a:p>
          <a:p>
            <a:pPr marL="1371029" lvl="2" indent="-457200">
              <a:lnSpc>
                <a:spcPct val="100000"/>
              </a:lnSpc>
              <a:buClr>
                <a:schemeClr val="tx1"/>
              </a:buClr>
              <a:buSzPct val="100000"/>
            </a:pPr>
            <a:r>
              <a:rPr lang="en-US" sz="3200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HashSet&lt;E&gt;</a:t>
            </a:r>
          </a:p>
          <a:p>
            <a:pPr marL="1980248" lvl="2" indent="-457200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Does not guarantee the constant order of elements over time</a:t>
            </a:r>
          </a:p>
          <a:p>
            <a:pPr marL="913829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sz="3200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TreeSet&lt;E&gt;</a:t>
            </a:r>
          </a:p>
          <a:p>
            <a:pPr marL="1980248" lvl="2" indent="-457200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The elements are ordered incrementally</a:t>
            </a:r>
          </a:p>
          <a:p>
            <a:pPr marL="913829" lvl="2" indent="0">
              <a:lnSpc>
                <a:spcPct val="100000"/>
              </a:lnSpc>
              <a:buClr>
                <a:schemeClr val="tx1"/>
              </a:buClr>
              <a:buSzPct val="100000"/>
              <a:buNone/>
            </a:pPr>
            <a:r>
              <a:rPr lang="en-US" sz="3200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LinkedHashSet&lt;E&gt;</a:t>
            </a:r>
          </a:p>
          <a:p>
            <a:pPr marL="1980248" lvl="2" indent="-457200">
              <a:lnSpc>
                <a:spcPct val="100000"/>
              </a:lnSpc>
              <a:buClr>
                <a:schemeClr val="tx1"/>
              </a:buClr>
            </a:pPr>
            <a:r>
              <a:rPr lang="en-US" sz="3000" dirty="0"/>
              <a:t>The order of appearance is preserved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in Java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AD58E5A-EE42-49A6-B320-0ED5680BAEF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0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307A7-5EFB-429B-91B4-4482C94C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BF7E13-3793-4941-9A53-9E845447F5D5}"/>
              </a:ext>
            </a:extLst>
          </p:cNvPr>
          <p:cNvSpPr txBox="1">
            <a:spLocks/>
          </p:cNvSpPr>
          <p:nvPr/>
        </p:nvSpPr>
        <p:spPr>
          <a:xfrm>
            <a:off x="198303" y="137160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Initialization:</a:t>
            </a:r>
          </a:p>
          <a:p>
            <a:pPr>
              <a:lnSpc>
                <a:spcPct val="100000"/>
              </a:lnSpc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dirty="0"/>
              <a:t>For easy reading you can use diamond inference syntax:</a:t>
            </a:r>
          </a:p>
          <a:p>
            <a:pPr marL="609219" lvl="1" indent="0">
              <a:buNone/>
            </a:pPr>
            <a:endParaRPr lang="en-US" sz="3200" dirty="0"/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.size()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.</a:t>
            </a:r>
            <a:r>
              <a:rPr lang="en-US" sz="3200" b="1" dirty="0" err="1">
                <a:latin typeface="Consolas" panose="020B0609020204030204" pitchFamily="49" charset="0"/>
              </a:rPr>
              <a:t>isEmpty</a:t>
            </a:r>
            <a:r>
              <a:rPr lang="en-US" sz="32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CA2E8DD-8FB4-4CE6-846F-A968ADDF43D3}"/>
              </a:ext>
            </a:extLst>
          </p:cNvPr>
          <p:cNvSpPr txBox="1">
            <a:spLocks/>
          </p:cNvSpPr>
          <p:nvPr/>
        </p:nvSpPr>
        <p:spPr>
          <a:xfrm>
            <a:off x="762001" y="1981201"/>
            <a:ext cx="79247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rgbClr val="FF0000"/>
                </a:solidFill>
                <a:effectLst/>
              </a:rPr>
              <a:t>Set&lt;String&gt; hash = new HashSet&lt;String&gt;();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AC36CDE-C718-47BB-9C37-CA397A0D184A}"/>
              </a:ext>
            </a:extLst>
          </p:cNvPr>
          <p:cNvSpPr txBox="1">
            <a:spLocks/>
          </p:cNvSpPr>
          <p:nvPr/>
        </p:nvSpPr>
        <p:spPr>
          <a:xfrm>
            <a:off x="762000" y="3352801"/>
            <a:ext cx="7924799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rgbClr val="FF0000"/>
                </a:solidFill>
                <a:effectLst/>
              </a:rPr>
              <a:t>Set&lt;String&gt; tree = new TreeSet&lt;&gt;();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35B09E5-F1DE-4AF1-8225-7B5AC0E610B3}"/>
              </a:ext>
            </a:extLst>
          </p:cNvPr>
          <p:cNvSpPr txBox="1">
            <a:spLocks/>
          </p:cNvSpPr>
          <p:nvPr/>
        </p:nvSpPr>
        <p:spPr>
          <a:xfrm>
            <a:off x="761999" y="5225513"/>
            <a:ext cx="7924799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rgbClr val="FF0000"/>
                </a:solidFill>
                <a:effectLst/>
              </a:rPr>
              <a:t>Set&lt;String&gt; hash = new HashSet&lt;&gt;();</a:t>
            </a:r>
          </a:p>
          <a:p>
            <a:r>
              <a:rPr lang="en-US" sz="2400" dirty="0">
                <a:solidFill>
                  <a:srgbClr val="FF0000"/>
                </a:solidFill>
                <a:effectLst/>
              </a:rPr>
              <a:t>System.out.println(hash.size());     </a:t>
            </a:r>
            <a:r>
              <a:rPr lang="en-US" sz="2400" i="1" dirty="0">
                <a:solidFill>
                  <a:srgbClr val="FF0000"/>
                </a:solidFill>
                <a:effectLst/>
              </a:rPr>
              <a:t>// 0</a:t>
            </a:r>
          </a:p>
          <a:p>
            <a:r>
              <a:rPr lang="en-US" sz="2400" dirty="0">
                <a:solidFill>
                  <a:srgbClr val="FF0000"/>
                </a:solidFill>
                <a:effectLst/>
              </a:rPr>
              <a:t>System.out.println(</a:t>
            </a:r>
            <a:r>
              <a:rPr lang="en-US" sz="2400" dirty="0" err="1">
                <a:solidFill>
                  <a:srgbClr val="FF0000"/>
                </a:solidFill>
                <a:effectLst/>
              </a:rPr>
              <a:t>hash.isEmpty</a:t>
            </a:r>
            <a:r>
              <a:rPr lang="en-US" sz="2400" dirty="0">
                <a:solidFill>
                  <a:srgbClr val="FF0000"/>
                </a:solidFill>
                <a:effectLst/>
              </a:rPr>
              <a:t>());  </a:t>
            </a:r>
            <a:r>
              <a:rPr lang="en-US" sz="2400" i="1" dirty="0">
                <a:solidFill>
                  <a:srgbClr val="FF0000"/>
                </a:solidFill>
                <a:effectLst/>
              </a:rPr>
              <a:t>// True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317B78CE-02D6-4F2A-A81F-79A0C1C3AD9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99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8D6BFC-99DB-4B2E-887A-030F0062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HashSet&lt;E&gt; – Add()</a:t>
            </a:r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50EDB-845C-414F-832C-95EEDB82B48C}"/>
              </a:ext>
            </a:extLst>
          </p:cNvPr>
          <p:cNvSpPr txBox="1"/>
          <p:nvPr/>
        </p:nvSpPr>
        <p:spPr>
          <a:xfrm>
            <a:off x="7924802" y="1739274"/>
            <a:ext cx="274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HashSet&lt;String&gt;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4E33DBA-082C-42B7-94F1-50B85F210F17}"/>
              </a:ext>
            </a:extLst>
          </p:cNvPr>
          <p:cNvSpPr txBox="1">
            <a:spLocks/>
          </p:cNvSpPr>
          <p:nvPr/>
        </p:nvSpPr>
        <p:spPr>
          <a:xfrm>
            <a:off x="7924802" y="2209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028D96B-1B3C-47AE-AF5B-81FD79B42DB3}"/>
              </a:ext>
            </a:extLst>
          </p:cNvPr>
          <p:cNvSpPr txBox="1">
            <a:spLocks/>
          </p:cNvSpPr>
          <p:nvPr/>
        </p:nvSpPr>
        <p:spPr>
          <a:xfrm>
            <a:off x="7924802" y="2667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AD7F2C-31E7-418F-AD43-A8ACA647E28E}"/>
              </a:ext>
            </a:extLst>
          </p:cNvPr>
          <p:cNvSpPr txBox="1">
            <a:spLocks/>
          </p:cNvSpPr>
          <p:nvPr/>
        </p:nvSpPr>
        <p:spPr>
          <a:xfrm>
            <a:off x="7924802" y="31242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B35F58A-9F48-4DB7-97E0-6B94A5E03A7E}"/>
              </a:ext>
            </a:extLst>
          </p:cNvPr>
          <p:cNvSpPr txBox="1">
            <a:spLocks/>
          </p:cNvSpPr>
          <p:nvPr/>
        </p:nvSpPr>
        <p:spPr>
          <a:xfrm>
            <a:off x="7924802" y="3581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E42DCD-7FC0-49EB-8168-4823A15C2A10}"/>
              </a:ext>
            </a:extLst>
          </p:cNvPr>
          <p:cNvSpPr txBox="1">
            <a:spLocks/>
          </p:cNvSpPr>
          <p:nvPr/>
        </p:nvSpPr>
        <p:spPr>
          <a:xfrm>
            <a:off x="7924802" y="40386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8A09EED-A5FE-4390-8BFB-F9E6F302FDF3}"/>
              </a:ext>
            </a:extLst>
          </p:cNvPr>
          <p:cNvSpPr txBox="1">
            <a:spLocks/>
          </p:cNvSpPr>
          <p:nvPr/>
        </p:nvSpPr>
        <p:spPr>
          <a:xfrm>
            <a:off x="7924802" y="4495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70613A5-A67D-4F73-B20A-FFBE1BC23577}"/>
              </a:ext>
            </a:extLst>
          </p:cNvPr>
          <p:cNvSpPr txBox="1">
            <a:spLocks/>
          </p:cNvSpPr>
          <p:nvPr/>
        </p:nvSpPr>
        <p:spPr>
          <a:xfrm>
            <a:off x="7924802" y="4953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F1B5C91-7D54-4B78-9EE1-D22B47DF3E0F}"/>
              </a:ext>
            </a:extLst>
          </p:cNvPr>
          <p:cNvSpPr txBox="1">
            <a:spLocks/>
          </p:cNvSpPr>
          <p:nvPr/>
        </p:nvSpPr>
        <p:spPr>
          <a:xfrm>
            <a:off x="7924802" y="54102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96E6A37-957B-4D0F-AC3A-ECD7E5F31E58}"/>
              </a:ext>
            </a:extLst>
          </p:cNvPr>
          <p:cNvSpPr txBox="1">
            <a:spLocks/>
          </p:cNvSpPr>
          <p:nvPr/>
        </p:nvSpPr>
        <p:spPr>
          <a:xfrm>
            <a:off x="7924802" y="5867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52B8C6C-51A1-4743-89B1-2964B337E33E}"/>
              </a:ext>
            </a:extLst>
          </p:cNvPr>
          <p:cNvSpPr txBox="1">
            <a:spLocks/>
          </p:cNvSpPr>
          <p:nvPr/>
        </p:nvSpPr>
        <p:spPr>
          <a:xfrm>
            <a:off x="3962402" y="2995912"/>
            <a:ext cx="3352799" cy="682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6616031-2446-4ED8-88D4-7EF8604A2B61}"/>
              </a:ext>
            </a:extLst>
          </p:cNvPr>
          <p:cNvSpPr txBox="1">
            <a:spLocks/>
          </p:cNvSpPr>
          <p:nvPr/>
        </p:nvSpPr>
        <p:spPr>
          <a:xfrm>
            <a:off x="770570" y="2394704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Peter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152713F-1EA1-4080-9C81-3137FC02F0E3}"/>
              </a:ext>
            </a:extLst>
          </p:cNvPr>
          <p:cNvSpPr txBox="1">
            <a:spLocks/>
          </p:cNvSpPr>
          <p:nvPr/>
        </p:nvSpPr>
        <p:spPr>
          <a:xfrm>
            <a:off x="770572" y="4516736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George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FBBD118-8E1A-4B06-B7BF-894EB3A89A2D}"/>
              </a:ext>
            </a:extLst>
          </p:cNvPr>
          <p:cNvSpPr txBox="1">
            <a:spLocks/>
          </p:cNvSpPr>
          <p:nvPr/>
        </p:nvSpPr>
        <p:spPr>
          <a:xfrm>
            <a:off x="770570" y="3458645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Alice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878A8D-B1A2-48E5-815A-BF6AA736FA0B}"/>
              </a:ext>
            </a:extLst>
          </p:cNvPr>
          <p:cNvSpPr txBox="1"/>
          <p:nvPr/>
        </p:nvSpPr>
        <p:spPr>
          <a:xfrm>
            <a:off x="4367212" y="299591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 Function</a:t>
            </a:r>
          </a:p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C3C0AD0-D85E-4C75-B65F-2BD3F5741F75}"/>
              </a:ext>
            </a:extLst>
          </p:cNvPr>
          <p:cNvSpPr txBox="1">
            <a:spLocks/>
          </p:cNvSpPr>
          <p:nvPr/>
        </p:nvSpPr>
        <p:spPr>
          <a:xfrm>
            <a:off x="7924801" y="1584321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0428A2C6-2D6F-4DE3-AFAD-24CAFF8596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54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-2.59259E-6 L 0.29382 -0.1370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6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17 -0.13657 L 0.587 0.1300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1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-3.33333E-6 L 0.29382 0.172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2 0.17384 L 0.587 0.1062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52" y="-3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4.07407E-6 L 0.29382 0.0171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2 0.01713 L 0.58765 0.0837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1115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500" dirty="0">
                <a:ea typeface="굴림" pitchFamily="50" charset="-127"/>
              </a:rPr>
              <a:t>Calculate maximum steps to find sum of even elements in an array</a:t>
            </a: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  <a:ea typeface="굴림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sz="3500" dirty="0">
                <a:ea typeface="굴림" pitchFamily="50" charset="-127"/>
              </a:rPr>
              <a:t>Assume that a </a:t>
            </a:r>
            <a:r>
              <a:rPr lang="en-US" sz="3500" b="1" dirty="0">
                <a:solidFill>
                  <a:srgbClr val="FF0000"/>
                </a:solidFill>
                <a:ea typeface="굴림" pitchFamily="50" charset="-127"/>
              </a:rPr>
              <a:t>single step</a:t>
            </a:r>
            <a:r>
              <a:rPr lang="en-US" sz="3500" dirty="0">
                <a:solidFill>
                  <a:srgbClr val="FF0000"/>
                </a:solidFill>
                <a:ea typeface="굴림" pitchFamily="50" charset="-127"/>
              </a:rPr>
              <a:t> </a:t>
            </a:r>
            <a:r>
              <a:rPr lang="en-US" sz="3500" dirty="0">
                <a:ea typeface="굴림" pitchFamily="50" charset="-127"/>
              </a:rPr>
              <a:t>is a single CPU instruction: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굴림" pitchFamily="50" charset="-127"/>
              </a:rPr>
              <a:t>assignments, array lookups, comparisons, arithmetic operations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Get Sum Number of Steps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5484" y="2325146"/>
            <a:ext cx="10515598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int getSumEven(int[] array)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int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for (int i = 0; i &lt; array.length; i++)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  if (array[i] % 2 == 0) sum += array[i];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return sum;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7141672" y="1837392"/>
            <a:ext cx="3352800" cy="990600"/>
          </a:xfrm>
          <a:prstGeom prst="wedgeRoundRectCallout">
            <a:avLst>
              <a:gd name="adj1" fmla="val -63906"/>
              <a:gd name="adj2" fmla="val -8700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Solution: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T(n) = 9n + 3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>
            <a:off x="4799012" y="4343400"/>
            <a:ext cx="4495800" cy="838200"/>
          </a:xfrm>
          <a:prstGeom prst="wedgeRoundRectCallout">
            <a:avLst>
              <a:gd name="adj1" fmla="val -56213"/>
              <a:gd name="adj2" fmla="val -48503"/>
              <a:gd name="adj3" fmla="val 16667"/>
            </a:avLst>
          </a:prstGeom>
          <a:solidFill>
            <a:schemeClr val="tx1">
              <a:alpha val="94902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Counting maximum steps is called </a:t>
            </a:r>
            <a:r>
              <a:rPr lang="en-US" sz="2800" b="1" dirty="0">
                <a:solidFill>
                  <a:schemeClr val="bg1"/>
                </a:solidFill>
              </a:rPr>
              <a:t>worst-case</a:t>
            </a:r>
            <a:r>
              <a:rPr lang="en-US" sz="2800" dirty="0">
                <a:solidFill>
                  <a:srgbClr val="FFFFFF"/>
                </a:solidFill>
              </a:rPr>
              <a:t> analysis</a:t>
            </a:r>
            <a:endParaRPr lang="en-US" sz="28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6172747-CDEE-4F25-BBB7-7CDDEC54C0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65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783EE8-BC41-4359-9668-E0BA6583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HashSet&lt;E&gt; – Remove()</a:t>
            </a:r>
            <a:endParaRPr lang="bg-BG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F1F56CA-D84C-4E01-BE7C-98BD70439AA1}"/>
              </a:ext>
            </a:extLst>
          </p:cNvPr>
          <p:cNvSpPr txBox="1">
            <a:spLocks/>
          </p:cNvSpPr>
          <p:nvPr/>
        </p:nvSpPr>
        <p:spPr>
          <a:xfrm>
            <a:off x="7924801" y="1584321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1F4F122-FDF7-4140-8D29-347DC54F0664}"/>
              </a:ext>
            </a:extLst>
          </p:cNvPr>
          <p:cNvSpPr txBox="1">
            <a:spLocks/>
          </p:cNvSpPr>
          <p:nvPr/>
        </p:nvSpPr>
        <p:spPr>
          <a:xfrm>
            <a:off x="7924802" y="5867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B5BF194-EA69-4B70-A8AE-9A3D3922B929}"/>
              </a:ext>
            </a:extLst>
          </p:cNvPr>
          <p:cNvSpPr txBox="1">
            <a:spLocks/>
          </p:cNvSpPr>
          <p:nvPr/>
        </p:nvSpPr>
        <p:spPr>
          <a:xfrm>
            <a:off x="7924801" y="2209801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3519A8-4CEB-4515-B974-91064AB9D894}"/>
              </a:ext>
            </a:extLst>
          </p:cNvPr>
          <p:cNvSpPr txBox="1"/>
          <p:nvPr/>
        </p:nvSpPr>
        <p:spPr>
          <a:xfrm>
            <a:off x="7924802" y="1578114"/>
            <a:ext cx="274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HashSet&lt;String&gt;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DDAC1AA-A6F4-468B-BBDA-C233E19D260D}"/>
              </a:ext>
            </a:extLst>
          </p:cNvPr>
          <p:cNvSpPr txBox="1">
            <a:spLocks/>
          </p:cNvSpPr>
          <p:nvPr/>
        </p:nvSpPr>
        <p:spPr>
          <a:xfrm>
            <a:off x="7924802" y="2667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EE28D5C-A642-4CF9-99B9-05301259DD77}"/>
              </a:ext>
            </a:extLst>
          </p:cNvPr>
          <p:cNvSpPr txBox="1">
            <a:spLocks/>
          </p:cNvSpPr>
          <p:nvPr/>
        </p:nvSpPr>
        <p:spPr>
          <a:xfrm>
            <a:off x="7924802" y="3124201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Peter</a:t>
            </a:r>
            <a:endParaRPr lang="en-US" b="1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E04334-65E3-4E06-B1F3-871B3D44B03B}"/>
              </a:ext>
            </a:extLst>
          </p:cNvPr>
          <p:cNvSpPr txBox="1">
            <a:spLocks/>
          </p:cNvSpPr>
          <p:nvPr/>
        </p:nvSpPr>
        <p:spPr>
          <a:xfrm>
            <a:off x="7924802" y="3581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B7C39F1-B8CC-4258-8DCE-A31A0CAF0901}"/>
              </a:ext>
            </a:extLst>
          </p:cNvPr>
          <p:cNvSpPr txBox="1">
            <a:spLocks/>
          </p:cNvSpPr>
          <p:nvPr/>
        </p:nvSpPr>
        <p:spPr>
          <a:xfrm>
            <a:off x="7924802" y="4495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56143C3-7AE7-4783-95F2-AC81BAD3DF4E}"/>
              </a:ext>
            </a:extLst>
          </p:cNvPr>
          <p:cNvSpPr txBox="1">
            <a:spLocks/>
          </p:cNvSpPr>
          <p:nvPr/>
        </p:nvSpPr>
        <p:spPr>
          <a:xfrm>
            <a:off x="7924801" y="5418744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George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81EC8-64E4-40D0-BED6-243340C577F9}"/>
              </a:ext>
            </a:extLst>
          </p:cNvPr>
          <p:cNvSpPr txBox="1"/>
          <p:nvPr/>
        </p:nvSpPr>
        <p:spPr>
          <a:xfrm>
            <a:off x="4267201" y="2995912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 Function</a:t>
            </a:r>
          </a:p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2053ADD-1E88-47C8-9643-D4F52385C8E7}"/>
              </a:ext>
            </a:extLst>
          </p:cNvPr>
          <p:cNvSpPr txBox="1">
            <a:spLocks/>
          </p:cNvSpPr>
          <p:nvPr/>
        </p:nvSpPr>
        <p:spPr>
          <a:xfrm>
            <a:off x="7924801" y="4030326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Alice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C81B4D9-01EB-4F26-A5C1-79D2768410BC}"/>
              </a:ext>
            </a:extLst>
          </p:cNvPr>
          <p:cNvSpPr txBox="1">
            <a:spLocks/>
          </p:cNvSpPr>
          <p:nvPr/>
        </p:nvSpPr>
        <p:spPr>
          <a:xfrm>
            <a:off x="761998" y="3462316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Alice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AEF9EEC-27EC-4DEF-9B09-519C135BFD21}"/>
              </a:ext>
            </a:extLst>
          </p:cNvPr>
          <p:cNvSpPr txBox="1">
            <a:spLocks/>
          </p:cNvSpPr>
          <p:nvPr/>
        </p:nvSpPr>
        <p:spPr>
          <a:xfrm>
            <a:off x="3962402" y="2995912"/>
            <a:ext cx="3352799" cy="682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F300FE55-5826-4929-AD47-132EE02C1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71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4.07407E-6 L 0.29382 0.0171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2 0.01713 L 0.58765 0.0837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50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7" grpId="1" animBg="1"/>
      <p:bldP spid="17" grpId="2" animBg="1"/>
      <p:bldP spid="17" grpId="3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4AE0D-D0D1-440B-B5CF-75C464D1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TreeSet&lt;E&gt; – Add()</a:t>
            </a:r>
            <a:endParaRPr lang="bg-BG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2C0ED493-3B4D-4165-944B-95664B28D9E0}"/>
              </a:ext>
            </a:extLst>
          </p:cNvPr>
          <p:cNvSpPr txBox="1">
            <a:spLocks/>
          </p:cNvSpPr>
          <p:nvPr/>
        </p:nvSpPr>
        <p:spPr>
          <a:xfrm>
            <a:off x="761998" y="2398375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Peter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F0F02-9A2A-4572-9245-94B3DD528F9A}"/>
              </a:ext>
            </a:extLst>
          </p:cNvPr>
          <p:cNvSpPr txBox="1"/>
          <p:nvPr/>
        </p:nvSpPr>
        <p:spPr>
          <a:xfrm>
            <a:off x="7924802" y="1578114"/>
            <a:ext cx="2743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TreeSet&lt;String&gt;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538BF2E-8AEE-4AA3-9C15-626EB15917B5}"/>
              </a:ext>
            </a:extLst>
          </p:cNvPr>
          <p:cNvSpPr txBox="1">
            <a:spLocks/>
          </p:cNvSpPr>
          <p:nvPr/>
        </p:nvSpPr>
        <p:spPr>
          <a:xfrm>
            <a:off x="7924802" y="2209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3BDAD3-AAAA-41E8-A35A-2475E05FF03B}"/>
              </a:ext>
            </a:extLst>
          </p:cNvPr>
          <p:cNvSpPr txBox="1">
            <a:spLocks/>
          </p:cNvSpPr>
          <p:nvPr/>
        </p:nvSpPr>
        <p:spPr>
          <a:xfrm>
            <a:off x="7924802" y="2667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305FC35-4042-41A2-A0AD-200EAB771FAC}"/>
              </a:ext>
            </a:extLst>
          </p:cNvPr>
          <p:cNvSpPr txBox="1">
            <a:spLocks/>
          </p:cNvSpPr>
          <p:nvPr/>
        </p:nvSpPr>
        <p:spPr>
          <a:xfrm>
            <a:off x="7924802" y="31242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C891419-0058-4BFB-B7DC-A614EB764E8E}"/>
              </a:ext>
            </a:extLst>
          </p:cNvPr>
          <p:cNvSpPr txBox="1">
            <a:spLocks/>
          </p:cNvSpPr>
          <p:nvPr/>
        </p:nvSpPr>
        <p:spPr>
          <a:xfrm>
            <a:off x="7924802" y="3581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41A854E-D88E-47B2-BA1E-D3F6C8B7C1E7}"/>
              </a:ext>
            </a:extLst>
          </p:cNvPr>
          <p:cNvSpPr txBox="1">
            <a:spLocks/>
          </p:cNvSpPr>
          <p:nvPr/>
        </p:nvSpPr>
        <p:spPr>
          <a:xfrm>
            <a:off x="7924802" y="40386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186CB6F-36DF-4260-8FFC-DD86CEFE968E}"/>
              </a:ext>
            </a:extLst>
          </p:cNvPr>
          <p:cNvSpPr txBox="1">
            <a:spLocks/>
          </p:cNvSpPr>
          <p:nvPr/>
        </p:nvSpPr>
        <p:spPr>
          <a:xfrm>
            <a:off x="7924802" y="4495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89F959E-F635-49A7-8AA5-5C32B3F04933}"/>
              </a:ext>
            </a:extLst>
          </p:cNvPr>
          <p:cNvSpPr txBox="1">
            <a:spLocks/>
          </p:cNvSpPr>
          <p:nvPr/>
        </p:nvSpPr>
        <p:spPr>
          <a:xfrm>
            <a:off x="7924802" y="4953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A2881E-306A-466D-9F54-B0FB17945B5D}"/>
              </a:ext>
            </a:extLst>
          </p:cNvPr>
          <p:cNvSpPr txBox="1">
            <a:spLocks/>
          </p:cNvSpPr>
          <p:nvPr/>
        </p:nvSpPr>
        <p:spPr>
          <a:xfrm>
            <a:off x="7924802" y="54102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D40F596-32EF-4A63-8E03-CE3F4DE7EE95}"/>
              </a:ext>
            </a:extLst>
          </p:cNvPr>
          <p:cNvSpPr txBox="1">
            <a:spLocks/>
          </p:cNvSpPr>
          <p:nvPr/>
        </p:nvSpPr>
        <p:spPr>
          <a:xfrm>
            <a:off x="7924802" y="5867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95043AE-1701-4C2F-97CB-861C7EAC68C2}"/>
              </a:ext>
            </a:extLst>
          </p:cNvPr>
          <p:cNvSpPr txBox="1">
            <a:spLocks/>
          </p:cNvSpPr>
          <p:nvPr/>
        </p:nvSpPr>
        <p:spPr>
          <a:xfrm>
            <a:off x="762000" y="4520407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George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2123468-5C07-41EA-BC86-24B78E0A616D}"/>
              </a:ext>
            </a:extLst>
          </p:cNvPr>
          <p:cNvSpPr txBox="1">
            <a:spLocks/>
          </p:cNvSpPr>
          <p:nvPr/>
        </p:nvSpPr>
        <p:spPr>
          <a:xfrm>
            <a:off x="761998" y="3462316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Alice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6FE3B2-2B60-4478-A316-04CB20AD0197}"/>
              </a:ext>
            </a:extLst>
          </p:cNvPr>
          <p:cNvSpPr txBox="1"/>
          <p:nvPr/>
        </p:nvSpPr>
        <p:spPr>
          <a:xfrm>
            <a:off x="4419601" y="2995912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 Function</a:t>
            </a:r>
          </a:p>
          <a:p>
            <a:pPr algn="ctr"/>
            <a:r>
              <a:rPr lang="en-US" sz="2000" b="1" dirty="0"/>
              <a:t>Add</a:t>
            </a:r>
            <a:r>
              <a:rPr lang="en-US" sz="2000" b="1" dirty="0"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9C41947-F9AB-4E07-AFE3-C6278AD3462A}"/>
              </a:ext>
            </a:extLst>
          </p:cNvPr>
          <p:cNvSpPr txBox="1">
            <a:spLocks/>
          </p:cNvSpPr>
          <p:nvPr/>
        </p:nvSpPr>
        <p:spPr>
          <a:xfrm>
            <a:off x="3962402" y="2995912"/>
            <a:ext cx="3352799" cy="682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88155C7-A886-4EE1-9B27-6DE3B661EEA9}"/>
              </a:ext>
            </a:extLst>
          </p:cNvPr>
          <p:cNvSpPr txBox="1">
            <a:spLocks/>
          </p:cNvSpPr>
          <p:nvPr/>
        </p:nvSpPr>
        <p:spPr>
          <a:xfrm>
            <a:off x="7924802" y="1584321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D7E6BC4C-1655-445C-BFF0-EED5B2923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958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4.07407E-6 L 0.30007 0.033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4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07 0.03379 L 0.58765 -0.1828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9" y="-1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-3.33333E-6 L 0.30007 0.1888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4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07 0.1875 L 0.58765 0.1055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9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-2.59259E-6 L 0.30007 -0.1203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4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007 -0.12222 L 0.58765 -0.269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79" y="-7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390FA9-B305-4FE5-AB62-A9035BBA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  <a:cs typeface="Consolas" panose="020B0609020204030204" pitchFamily="49" charset="0"/>
              </a:rPr>
              <a:t>LinkedHashSet&lt;E&gt; – Add()</a:t>
            </a:r>
            <a:endParaRPr lang="bg-BG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B167F252-4737-4338-8738-C21419B4304E}"/>
              </a:ext>
            </a:extLst>
          </p:cNvPr>
          <p:cNvSpPr txBox="1">
            <a:spLocks/>
          </p:cNvSpPr>
          <p:nvPr/>
        </p:nvSpPr>
        <p:spPr>
          <a:xfrm>
            <a:off x="761998" y="2398375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Ivan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E61AF-559B-48B0-B493-216014E11B29}"/>
              </a:ext>
            </a:extLst>
          </p:cNvPr>
          <p:cNvSpPr txBox="1"/>
          <p:nvPr/>
        </p:nvSpPr>
        <p:spPr>
          <a:xfrm>
            <a:off x="7722894" y="1578114"/>
            <a:ext cx="3147015" cy="63168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lvl="1" algn="ctr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LinkedHashSet&lt;String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443D5F9-5785-48F5-867A-B9B0FC804216}"/>
              </a:ext>
            </a:extLst>
          </p:cNvPr>
          <p:cNvSpPr txBox="1">
            <a:spLocks/>
          </p:cNvSpPr>
          <p:nvPr/>
        </p:nvSpPr>
        <p:spPr>
          <a:xfrm>
            <a:off x="7924802" y="2209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AAAEE-F094-4838-97A3-1F8D59A6343A}"/>
              </a:ext>
            </a:extLst>
          </p:cNvPr>
          <p:cNvSpPr txBox="1">
            <a:spLocks/>
          </p:cNvSpPr>
          <p:nvPr/>
        </p:nvSpPr>
        <p:spPr>
          <a:xfrm>
            <a:off x="7924802" y="2667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C4B2F4-99F1-4887-ABCF-0D439E805FF9}"/>
              </a:ext>
            </a:extLst>
          </p:cNvPr>
          <p:cNvSpPr txBox="1">
            <a:spLocks/>
          </p:cNvSpPr>
          <p:nvPr/>
        </p:nvSpPr>
        <p:spPr>
          <a:xfrm>
            <a:off x="7924802" y="31242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5637F30-6FE8-4A12-888E-6F351E23739D}"/>
              </a:ext>
            </a:extLst>
          </p:cNvPr>
          <p:cNvSpPr txBox="1">
            <a:spLocks/>
          </p:cNvSpPr>
          <p:nvPr/>
        </p:nvSpPr>
        <p:spPr>
          <a:xfrm>
            <a:off x="7924802" y="3581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B239398-FD8C-4183-A9A5-87B61C2C01D1}"/>
              </a:ext>
            </a:extLst>
          </p:cNvPr>
          <p:cNvSpPr txBox="1">
            <a:spLocks/>
          </p:cNvSpPr>
          <p:nvPr/>
        </p:nvSpPr>
        <p:spPr>
          <a:xfrm>
            <a:off x="7924802" y="40386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2CB2C1B-A866-4A58-B0E3-F7191449421E}"/>
              </a:ext>
            </a:extLst>
          </p:cNvPr>
          <p:cNvSpPr txBox="1">
            <a:spLocks/>
          </p:cNvSpPr>
          <p:nvPr/>
        </p:nvSpPr>
        <p:spPr>
          <a:xfrm>
            <a:off x="7924802" y="44958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73E4BE8-259C-4C0B-88CD-D1F5EAAC2F10}"/>
              </a:ext>
            </a:extLst>
          </p:cNvPr>
          <p:cNvSpPr txBox="1">
            <a:spLocks/>
          </p:cNvSpPr>
          <p:nvPr/>
        </p:nvSpPr>
        <p:spPr>
          <a:xfrm>
            <a:off x="7924802" y="49530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D4D9269-9189-449F-B14C-C7F28D4F06AA}"/>
              </a:ext>
            </a:extLst>
          </p:cNvPr>
          <p:cNvSpPr txBox="1">
            <a:spLocks/>
          </p:cNvSpPr>
          <p:nvPr/>
        </p:nvSpPr>
        <p:spPr>
          <a:xfrm>
            <a:off x="7924802" y="54102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7FB5CE6D-FBA0-4AA1-A5FB-4F9DD6DA073F}"/>
              </a:ext>
            </a:extLst>
          </p:cNvPr>
          <p:cNvSpPr txBox="1">
            <a:spLocks/>
          </p:cNvSpPr>
          <p:nvPr/>
        </p:nvSpPr>
        <p:spPr>
          <a:xfrm>
            <a:off x="7924802" y="5867400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78DE8EF-115F-4576-A621-4C934371D67E}"/>
              </a:ext>
            </a:extLst>
          </p:cNvPr>
          <p:cNvSpPr txBox="1">
            <a:spLocks/>
          </p:cNvSpPr>
          <p:nvPr/>
        </p:nvSpPr>
        <p:spPr>
          <a:xfrm>
            <a:off x="762000" y="4520407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Georgi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C5690-CA5C-40AC-B5F7-5031E5D865CF}"/>
              </a:ext>
            </a:extLst>
          </p:cNvPr>
          <p:cNvSpPr txBox="1"/>
          <p:nvPr/>
        </p:nvSpPr>
        <p:spPr>
          <a:xfrm>
            <a:off x="4367212" y="2995912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 Function</a:t>
            </a:r>
          </a:p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Add()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FED788F-9499-4A13-B40E-A7F207E2C47A}"/>
              </a:ext>
            </a:extLst>
          </p:cNvPr>
          <p:cNvSpPr txBox="1">
            <a:spLocks/>
          </p:cNvSpPr>
          <p:nvPr/>
        </p:nvSpPr>
        <p:spPr>
          <a:xfrm>
            <a:off x="761998" y="3462316"/>
            <a:ext cx="27431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Alice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C652A620-9AC7-4633-AEEF-B4047B1D008D}"/>
              </a:ext>
            </a:extLst>
          </p:cNvPr>
          <p:cNvSpPr txBox="1">
            <a:spLocks/>
          </p:cNvSpPr>
          <p:nvPr/>
        </p:nvSpPr>
        <p:spPr>
          <a:xfrm>
            <a:off x="3962402" y="2995912"/>
            <a:ext cx="3352799" cy="682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2918C-4D82-4629-A491-9BE747E55EE3}"/>
              </a:ext>
            </a:extLst>
          </p:cNvPr>
          <p:cNvSpPr txBox="1">
            <a:spLocks/>
          </p:cNvSpPr>
          <p:nvPr/>
        </p:nvSpPr>
        <p:spPr>
          <a:xfrm>
            <a:off x="7924800" y="1578114"/>
            <a:ext cx="27431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5AFDDE0-A8A9-450C-993C-99C1113E35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12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-2.59259E-6 L 0.29382 -0.131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2 -0.13148 L 0.58765 -0.3372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-3.33333E-6 L 0.29382 0.1777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2 0.17547 L 0.58765 0.0398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5746E-6 4.07407E-6 L 0.29382 0.0226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2 0.01713 L 0.58765 -0.0495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91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16" grpId="0" animBg="1"/>
      <p:bldP spid="16" grpId="1" animBg="1"/>
      <p:bldP spid="16" grpId="2" animBg="1"/>
      <p:bldP spid="19" grpId="0" animBg="1"/>
      <p:bldP spid="19" grpId="1" animBg="1"/>
      <p:bldP spid="19" grpId="2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73855C3-B418-4AF5-AEBC-20F89B3DCEE5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Write a program that: </a:t>
            </a:r>
          </a:p>
          <a:p>
            <a:pPr lvl="1"/>
            <a:r>
              <a:rPr lang="en-US" dirty="0"/>
              <a:t>Adds car number for every car that enters the parking lot</a:t>
            </a:r>
          </a:p>
          <a:p>
            <a:pPr lvl="1"/>
            <a:r>
              <a:rPr lang="en-US" dirty="0"/>
              <a:t>Removes car number when the car goes out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6856117-814F-43ED-B04B-3633AA733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pPr lvl="0"/>
            <a:r>
              <a:rPr lang="en-US" dirty="0"/>
              <a:t>Problem: Parking Lot</a:t>
            </a:r>
            <a:endParaRPr lang="bg-B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DA9800-246D-4337-B74B-31E45A6E638C}"/>
              </a:ext>
            </a:extLst>
          </p:cNvPr>
          <p:cNvGrpSpPr/>
          <p:nvPr/>
        </p:nvGrpSpPr>
        <p:grpSpPr>
          <a:xfrm>
            <a:off x="1371600" y="3276600"/>
            <a:ext cx="8686800" cy="3020122"/>
            <a:chOff x="1370012" y="3244157"/>
            <a:chExt cx="8686800" cy="3020122"/>
          </a:xfrm>
        </p:grpSpPr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E37CCBD1-D9CE-41E6-8B24-8F8066F6E829}"/>
                </a:ext>
              </a:extLst>
            </p:cNvPr>
            <p:cNvSpPr/>
            <p:nvPr/>
          </p:nvSpPr>
          <p:spPr>
            <a:xfrm>
              <a:off x="1370012" y="3796634"/>
              <a:ext cx="2743201" cy="914400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tx1">
                  <a:alpha val="50000"/>
                </a:schemeClr>
              </a:solidFill>
              <a:prstDash val="solid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1" name="Text Box 18">
              <a:extLst>
                <a:ext uri="{FF2B5EF4-FFF2-40B4-BE49-F238E27FC236}">
                  <a16:creationId xmlns:a16="http://schemas.microsoft.com/office/drawing/2014/main" id="{0618F4F9-5369-4C08-87D8-C8A863A29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3588" y="3925937"/>
              <a:ext cx="2416047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3600" b="1" spc="2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CA2844AA</a:t>
              </a:r>
              <a:endParaRPr lang="bg-BG" sz="2800" b="1" spc="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2" name="Right Arrow 3">
              <a:extLst>
                <a:ext uri="{FF2B5EF4-FFF2-40B4-BE49-F238E27FC236}">
                  <a16:creationId xmlns:a16="http://schemas.microsoft.com/office/drawing/2014/main" id="{C275859E-4601-4175-91AE-CDFB0CC5550D}"/>
                </a:ext>
              </a:extLst>
            </p:cNvPr>
            <p:cNvSpPr/>
            <p:nvPr/>
          </p:nvSpPr>
          <p:spPr>
            <a:xfrm>
              <a:off x="4646612" y="4013366"/>
              <a:ext cx="2057400" cy="48463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/>
            </a:p>
          </p:txBody>
        </p:sp>
        <p:sp>
          <p:nvSpPr>
            <p:cNvPr id="13" name="Rounded Rectangle 10">
              <a:extLst>
                <a:ext uri="{FF2B5EF4-FFF2-40B4-BE49-F238E27FC236}">
                  <a16:creationId xmlns:a16="http://schemas.microsoft.com/office/drawing/2014/main" id="{B6AFD85D-9B78-4A5E-A713-3A938E484476}"/>
                </a:ext>
              </a:extLst>
            </p:cNvPr>
            <p:cNvSpPr/>
            <p:nvPr/>
          </p:nvSpPr>
          <p:spPr>
            <a:xfrm>
              <a:off x="1370012" y="5349878"/>
              <a:ext cx="2743201" cy="914400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tx1">
                  <a:alpha val="50000"/>
                </a:schemeClr>
              </a:solidFill>
              <a:prstDash val="solid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6BED1BE7-182F-4212-9EB6-42BA373536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3588" y="5483912"/>
              <a:ext cx="2416047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3600" b="1" spc="2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CA2844AA</a:t>
              </a:r>
              <a:endParaRPr lang="bg-BG" sz="2800" b="1" spc="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5" name="Left Arrow 4">
              <a:extLst>
                <a:ext uri="{FF2B5EF4-FFF2-40B4-BE49-F238E27FC236}">
                  <a16:creationId xmlns:a16="http://schemas.microsoft.com/office/drawing/2014/main" id="{E83B36A4-F465-42B4-8DAC-681720692DDF}"/>
                </a:ext>
              </a:extLst>
            </p:cNvPr>
            <p:cNvSpPr/>
            <p:nvPr/>
          </p:nvSpPr>
          <p:spPr>
            <a:xfrm>
              <a:off x="4646612" y="5564762"/>
              <a:ext cx="2057400" cy="484632"/>
            </a:xfrm>
            <a:prstGeom prst="lef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800" dirty="0"/>
            </a:p>
          </p:txBody>
        </p:sp>
        <p:sp>
          <p:nvSpPr>
            <p:cNvPr id="16" name="Rounded Rectangle 14">
              <a:extLst>
                <a:ext uri="{FF2B5EF4-FFF2-40B4-BE49-F238E27FC236}">
                  <a16:creationId xmlns:a16="http://schemas.microsoft.com/office/drawing/2014/main" id="{99815EBD-3400-4B61-A93E-190C14C9E557}"/>
                </a:ext>
              </a:extLst>
            </p:cNvPr>
            <p:cNvSpPr/>
            <p:nvPr/>
          </p:nvSpPr>
          <p:spPr>
            <a:xfrm>
              <a:off x="7220583" y="3774097"/>
              <a:ext cx="2836229" cy="2490182"/>
            </a:xfrm>
            <a:prstGeom prst="roundRect">
              <a:avLst>
                <a:gd name="adj" fmla="val 6659"/>
              </a:avLst>
            </a:prstGeom>
            <a:solidFill>
              <a:schemeClr val="accent5">
                <a:lumMod val="40000"/>
                <a:lumOff val="60000"/>
                <a:alpha val="20000"/>
              </a:schemeClr>
            </a:solidFill>
            <a:ln w="12700">
              <a:solidFill>
                <a:schemeClr val="tx1">
                  <a:alpha val="50000"/>
                </a:schemeClr>
              </a:solidFill>
              <a:prstDash val="solid"/>
            </a:ln>
          </p:spPr>
          <p:txBody>
            <a:bodyPr vert="horz" wrap="square" lIns="144000" tIns="108000" rIns="144000" bIns="108000" rtlCol="0">
              <a:noAutofit/>
            </a:bodyPr>
            <a:lstStyle/>
            <a:p>
              <a:pPr defTabSz="1218987">
                <a:buClr>
                  <a:srgbClr val="F2B254"/>
                </a:buClr>
                <a:buSzPct val="100000"/>
              </a:pPr>
              <a:endParaRPr lang="en-US" sz="24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4B1696F9-7BB0-49F8-BDA9-7547436BF5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43497" y="3244157"/>
              <a:ext cx="2335897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spc="200" dirty="0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Parking</a:t>
              </a:r>
              <a:r>
                <a:rPr lang="en-US" sz="2400" b="1" spc="200" dirty="0">
                  <a:solidFill>
                    <a:schemeClr val="tx1">
                      <a:lumMod val="20000"/>
                      <a:lumOff val="80000"/>
                    </a:schemeClr>
                  </a:solidFill>
                  <a:latin typeface="Consolas" pitchFamily="49" charset="0"/>
                  <a:cs typeface="Consolas" pitchFamily="49" charset="0"/>
                </a:rPr>
                <a:t> </a:t>
              </a:r>
              <a:r>
                <a:rPr lang="en-US" sz="2400" b="1" spc="200" dirty="0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Lot</a:t>
              </a:r>
              <a:endParaRPr lang="bg-BG" sz="2400" b="1" spc="200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F3EC1C72-8E78-44C8-93D9-5F563CFEDA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3423" y="4870374"/>
              <a:ext cx="241604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3600" b="1" spc="2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CA8686RA</a:t>
              </a:r>
              <a:endParaRPr lang="bg-BG" sz="2800" b="1" spc="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98E66FD0-B22C-4C0E-9337-AE1CB8F187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3423" y="4335116"/>
              <a:ext cx="241604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3600" b="1" spc="2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CA2384HT</a:t>
              </a:r>
              <a:endParaRPr lang="bg-BG" sz="2800" b="1" spc="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id="{C3E9FD9C-32D6-4687-A386-A3491DFD4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3425" y="3774096"/>
              <a:ext cx="241604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3600" b="1" spc="2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CA4466GA</a:t>
              </a:r>
              <a:endParaRPr lang="bg-BG" sz="2800" b="1" spc="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Text Box 18">
              <a:extLst>
                <a:ext uri="{FF2B5EF4-FFF2-40B4-BE49-F238E27FC236}">
                  <a16:creationId xmlns:a16="http://schemas.microsoft.com/office/drawing/2014/main" id="{23A3B4CA-E080-4A8C-B45A-212BCAC6B1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3423" y="5431394"/>
              <a:ext cx="2416046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3600" b="1" spc="200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CA9999AT</a:t>
              </a:r>
              <a:endParaRPr lang="bg-BG" sz="2800" b="1" spc="2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Text Box 18">
              <a:extLst>
                <a:ext uri="{FF2B5EF4-FFF2-40B4-BE49-F238E27FC236}">
                  <a16:creationId xmlns:a16="http://schemas.microsoft.com/office/drawing/2014/main" id="{EC276E5D-1859-4F2B-B6B0-22DB33EFF2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212" y="3320357"/>
              <a:ext cx="771366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1" hangingPunct="1">
                <a:lnSpc>
                  <a:spcPct val="100000"/>
                </a:lnSpc>
              </a:pPr>
              <a:r>
                <a:rPr lang="en-US" sz="2400" b="1" spc="200" dirty="0">
                  <a:solidFill>
                    <a:schemeClr val="tx2"/>
                  </a:solidFill>
                  <a:latin typeface="Consolas" pitchFamily="49" charset="0"/>
                  <a:cs typeface="Consolas" pitchFamily="49" charset="0"/>
                </a:rPr>
                <a:t>Car</a:t>
              </a:r>
              <a:endParaRPr lang="bg-BG" sz="2400" b="1" spc="200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883B0E5E-C72C-497B-925D-E859FD13F860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https://judge.softuni.bg/Contests/1462/Sets-And-Maps-Lab</a:t>
            </a:r>
            <a:endParaRPr lang="en-US" dirty="0"/>
          </a:p>
        </p:txBody>
      </p:sp>
      <p:sp>
        <p:nvSpPr>
          <p:cNvPr id="24" name="Slide Number">
            <a:extLst>
              <a:ext uri="{FF2B5EF4-FFF2-40B4-BE49-F238E27FC236}">
                <a16:creationId xmlns:a16="http://schemas.microsoft.com/office/drawing/2014/main" id="{F19D5B31-662E-438B-8E2E-FF042A62B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560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778B29F5-2808-44E2-8A9B-98F84A687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Parking Lot</a:t>
            </a:r>
            <a:endParaRPr lang="bg-BG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945650D-CC3B-4FCF-8B41-B66711273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9" y="1467354"/>
            <a:ext cx="1131472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LinkedHashSet&lt;String&gt; 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parkingLot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latin typeface="Consolas" pitchFamily="49" charset="0"/>
              </a:rPr>
              <a:t>=</a:t>
            </a:r>
            <a:r>
              <a:rPr lang="en-US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new LinkedHashSet&lt;&gt;()</a:t>
            </a:r>
            <a:r>
              <a:rPr lang="en-US" sz="2800" b="1" noProof="1">
                <a:latin typeface="Consolas" pitchFamily="49" charset="0"/>
              </a:rPr>
              <a:t>;</a:t>
            </a:r>
          </a:p>
          <a:p>
            <a:r>
              <a:rPr lang="en-US" sz="2800" b="1" noProof="1">
                <a:latin typeface="Consolas" pitchFamily="49" charset="0"/>
              </a:rPr>
              <a:t>while(true)</a:t>
            </a:r>
          </a:p>
          <a:p>
            <a:r>
              <a:rPr lang="en-US" sz="2800" b="1" noProof="1">
                <a:latin typeface="Consolas" pitchFamily="49" charset="0"/>
              </a:rPr>
              <a:t>  String input = sc.nextLine();</a:t>
            </a:r>
          </a:p>
          <a:p>
            <a:r>
              <a:rPr lang="en-US" sz="2800" b="1" noProof="1">
                <a:latin typeface="Consolas" pitchFamily="49" charset="0"/>
              </a:rPr>
              <a:t>  if (input.equals("END"))</a:t>
            </a:r>
          </a:p>
          <a:p>
            <a:r>
              <a:rPr lang="en-US" sz="2800" b="1" noProof="1">
                <a:latin typeface="Consolas" pitchFamily="49" charset="0"/>
              </a:rPr>
              <a:t>    break;</a:t>
            </a:r>
          </a:p>
          <a:p>
            <a:r>
              <a:rPr lang="en-US" sz="2800" b="1" noProof="1">
                <a:latin typeface="Consolas" pitchFamily="49" charset="0"/>
              </a:rPr>
              <a:t>  else</a:t>
            </a:r>
          </a:p>
          <a:p>
            <a:r>
              <a:rPr lang="en-US" sz="2800" b="1" noProof="1">
                <a:latin typeface="Consolas" pitchFamily="49" charset="0"/>
              </a:rPr>
              <a:t>    String[] reminder = input.split(", ");</a:t>
            </a:r>
          </a:p>
          <a:p>
            <a:r>
              <a:rPr lang="en-US" sz="2800" b="1" noProof="1">
                <a:latin typeface="Consolas" pitchFamily="49" charset="0"/>
              </a:rPr>
              <a:t>    if (reminder[0].equals("IN"))</a:t>
            </a:r>
          </a:p>
          <a:p>
            <a:r>
              <a:rPr lang="en-US" sz="2800" b="1" noProof="1">
                <a:latin typeface="Consolas" pitchFamily="49" charset="0"/>
              </a:rPr>
              <a:t>      parkingLot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.add</a:t>
            </a:r>
            <a:r>
              <a:rPr lang="en-US" sz="2800" b="1" noProof="1">
                <a:latin typeface="Consolas" pitchFamily="49" charset="0"/>
              </a:rPr>
              <a:t>(reminder[1]);</a:t>
            </a:r>
          </a:p>
          <a:p>
            <a:r>
              <a:rPr lang="en-US" sz="2800" b="1" noProof="1">
                <a:latin typeface="Consolas" pitchFamily="49" charset="0"/>
              </a:rPr>
              <a:t>    else </a:t>
            </a:r>
          </a:p>
          <a:p>
            <a:r>
              <a:rPr lang="en-US" sz="2800" b="1" noProof="1">
                <a:latin typeface="Consolas" pitchFamily="49" charset="0"/>
              </a:rPr>
              <a:t>      parkingLot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.remove</a:t>
            </a:r>
            <a:r>
              <a:rPr lang="en-US" sz="2800" b="1" noProof="1">
                <a:latin typeface="Consolas" pitchFamily="49" charset="0"/>
              </a:rPr>
              <a:t>(reminder[1]);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687E07-9468-4019-89B4-AF9DFB860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000" y="4761159"/>
            <a:ext cx="3161510" cy="15382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81FAD6-FF4B-44D5-AA96-E35BF7B04E6D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https://judge.softuni.bg/Contests/1462/Sets-And-Maps-Lab</a:t>
            </a:r>
            <a:endParaRPr lang="en-US" dirty="0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F6D60870-12FC-4765-8D12-54E19C25F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307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914CF3-F527-4D06-9482-7BF842955DDA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Guests are two types: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Regular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VIPs</a:t>
            </a:r>
            <a:r>
              <a:rPr lang="en-US" dirty="0">
                <a:solidFill>
                  <a:srgbClr val="FF0000"/>
                </a:solidFill>
              </a:rPr>
              <a:t> – </a:t>
            </a:r>
            <a:r>
              <a:rPr lang="en-US" dirty="0"/>
              <a:t>their tickets start with digit</a:t>
            </a:r>
          </a:p>
          <a:p>
            <a:r>
              <a:rPr lang="en-US" dirty="0"/>
              <a:t>Until </a:t>
            </a:r>
            <a:r>
              <a:rPr lang="en-US" b="1" dirty="0">
                <a:solidFill>
                  <a:srgbClr val="FF0000"/>
                </a:solidFill>
              </a:rPr>
              <a:t>PARTY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command, you will receive </a:t>
            </a:r>
            <a:br>
              <a:rPr lang="en-US" dirty="0"/>
            </a:br>
            <a:r>
              <a:rPr lang="en-US" dirty="0"/>
              <a:t>guest invitations </a:t>
            </a:r>
          </a:p>
          <a:p>
            <a:r>
              <a:rPr lang="en-US" dirty="0"/>
              <a:t>Until </a:t>
            </a:r>
            <a:r>
              <a:rPr lang="en-US" b="1" dirty="0">
                <a:solidFill>
                  <a:srgbClr val="FF0000"/>
                </a:solidFill>
              </a:rPr>
              <a:t>END</a:t>
            </a:r>
            <a:r>
              <a:rPr lang="en-US" dirty="0"/>
              <a:t> command, you will receive a second </a:t>
            </a:r>
            <a:br>
              <a:rPr lang="en-US" dirty="0"/>
            </a:br>
            <a:r>
              <a:rPr lang="en-US" dirty="0"/>
              <a:t>list with guests that actually c</a:t>
            </a:r>
            <a:r>
              <a:rPr lang="bg-BG" dirty="0"/>
              <a:t>а</a:t>
            </a:r>
            <a:r>
              <a:rPr lang="en-US" dirty="0"/>
              <a:t>me to the party</a:t>
            </a:r>
          </a:p>
          <a:p>
            <a:r>
              <a:rPr lang="en-US" dirty="0"/>
              <a:t>Find how many guests didn't c</a:t>
            </a:r>
            <a:r>
              <a:rPr lang="bg-BG" dirty="0"/>
              <a:t>о</a:t>
            </a:r>
            <a:r>
              <a:rPr lang="en-US" dirty="0"/>
              <a:t>me to the party </a:t>
            </a:r>
          </a:p>
          <a:p>
            <a:r>
              <a:rPr lang="en-US" dirty="0"/>
              <a:t>Print all guests that didn't c</a:t>
            </a:r>
            <a:r>
              <a:rPr lang="bg-BG" dirty="0"/>
              <a:t>о</a:t>
            </a:r>
            <a:r>
              <a:rPr lang="en-US" dirty="0"/>
              <a:t>me (VIPs first)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2C45964-592D-4FA9-8804-4DC0B8A27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pPr lvl="0"/>
            <a:r>
              <a:rPr lang="en-US" dirty="0"/>
              <a:t>Problem: </a:t>
            </a:r>
            <a:r>
              <a:rPr lang="en-US" dirty="0" err="1"/>
              <a:t>SoftUni</a:t>
            </a:r>
            <a:r>
              <a:rPr lang="en-US" dirty="0"/>
              <a:t> Party </a:t>
            </a:r>
            <a:endParaRPr lang="bg-BG" dirty="0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12E1D8F2-DB83-47B9-A222-5C8D15AB97D4}"/>
              </a:ext>
            </a:extLst>
          </p:cNvPr>
          <p:cNvSpPr/>
          <p:nvPr/>
        </p:nvSpPr>
        <p:spPr>
          <a:xfrm>
            <a:off x="8917031" y="2101381"/>
            <a:ext cx="2850564" cy="233894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tx1">
                <a:alpha val="50000"/>
              </a:schemeClr>
            </a:solidFill>
            <a:prstDash val="solid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algn="ctr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7IK9Yo0h</a:t>
            </a:r>
          </a:p>
          <a:p>
            <a:pPr algn="ctr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9NoBUajQ</a:t>
            </a:r>
          </a:p>
          <a:p>
            <a:pPr algn="ctr">
              <a:buClr>
                <a:srgbClr val="F2B254"/>
              </a:buClr>
              <a:buSzPct val="100000"/>
            </a:pPr>
            <a:r>
              <a:rPr lang="en-US" sz="32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Ce8vwPmE</a:t>
            </a:r>
          </a:p>
          <a:p>
            <a:pPr algn="ctr">
              <a:buClr>
                <a:srgbClr val="F2B254"/>
              </a:buClr>
              <a:buSzPct val="100000"/>
            </a:pPr>
            <a:r>
              <a:rPr lang="en-US" sz="3200" b="1" dirty="0" err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SVQXQCbc</a:t>
            </a:r>
            <a:endParaRPr lang="en-US" sz="3200" b="1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Box 18">
            <a:extLst>
              <a:ext uri="{FF2B5EF4-FFF2-40B4-BE49-F238E27FC236}">
                <a16:creationId xmlns:a16="http://schemas.microsoft.com/office/drawing/2014/main" id="{8E2A32C9-7C1E-4FF7-B6EE-B0B04E701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787" y="1087642"/>
            <a:ext cx="2953053" cy="10772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3200" b="1" spc="200" dirty="0">
                <a:latin typeface="Consolas" pitchFamily="49" charset="0"/>
                <a:cs typeface="Consolas" pitchFamily="49" charset="0"/>
              </a:rPr>
              <a:t>Reservation</a:t>
            </a:r>
            <a:br>
              <a:rPr lang="en-US" sz="3200" b="1" spc="200" dirty="0">
                <a:latin typeface="Consolas" pitchFamily="49" charset="0"/>
                <a:cs typeface="Consolas" pitchFamily="49" charset="0"/>
              </a:rPr>
            </a:br>
            <a:r>
              <a:rPr lang="en-US" sz="3200" b="1" spc="200" dirty="0">
                <a:latin typeface="Consolas" pitchFamily="49" charset="0"/>
                <a:cs typeface="Consolas" pitchFamily="49" charset="0"/>
              </a:rPr>
              <a:t>List</a:t>
            </a:r>
            <a:endParaRPr lang="bg-BG" b="1" spc="2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42AD4F0B-A946-4194-8FA5-9C6D9AB71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1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68F23EF-51E0-4F8D-872E-DE6D84CB0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76</a:t>
            </a:fld>
            <a:endParaRPr lang="en-US" noProof="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BC3AE46-99E5-42AB-893E-E7FFE1171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098717" cy="1021828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SoftUni</a:t>
            </a:r>
            <a:r>
              <a:rPr lang="en-US" dirty="0"/>
              <a:t> Party </a:t>
            </a:r>
            <a:endParaRPr lang="bg-BG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93F9B9-1B92-4051-AE4F-A6942AE08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00" y="1308657"/>
            <a:ext cx="9402897" cy="526297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Set&lt;String&gt; vip = new TreeSet&lt;&gt;();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Set&lt;String&gt; regular = new TreeSet&lt;&gt;();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String guestId = scanner.nextLine();</a:t>
            </a:r>
          </a:p>
          <a:p>
            <a:endParaRPr lang="en-US" sz="2400" b="1" noProof="1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while (!guestId.equals("PARTY")) {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if (Character.isDigit(guestId.charAt(0)))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vip.add(guestId);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else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regular.add(guestId);</a:t>
            </a:r>
          </a:p>
          <a:p>
            <a:r>
              <a:rPr lang="en-US" sz="24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guestId = scanner.nextLine();</a:t>
            </a:r>
          </a:p>
          <a:p>
            <a:r>
              <a:rPr lang="en-US" sz="24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4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//TODO: Remove the guests who came to the party</a:t>
            </a:r>
          </a:p>
          <a:p>
            <a:r>
              <a:rPr lang="en-US" sz="24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//TODO: Print results</a:t>
            </a:r>
          </a:p>
        </p:txBody>
      </p:sp>
      <p:sp>
        <p:nvSpPr>
          <p:cNvPr id="7" name="AutoShape 25">
            <a:extLst>
              <a:ext uri="{FF2B5EF4-FFF2-40B4-BE49-F238E27FC236}">
                <a16:creationId xmlns:a16="http://schemas.microsoft.com/office/drawing/2014/main" id="{55CB6C7C-6B03-4979-9023-4AF9ED942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000" y="3699000"/>
            <a:ext cx="2057400" cy="990600"/>
          </a:xfrm>
          <a:prstGeom prst="wedgeRoundRectCallout">
            <a:avLst>
              <a:gd name="adj1" fmla="val -60766"/>
              <a:gd name="adj2" fmla="val -50518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true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 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</a:t>
            </a:r>
            <a:endParaRPr lang="bg-BG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159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2D0909-3078-4D7D-9540-F443AE88DD0D}"/>
              </a:ext>
            </a:extLst>
          </p:cNvPr>
          <p:cNvSpPr txBox="1">
            <a:spLocks/>
          </p:cNvSpPr>
          <p:nvPr/>
        </p:nvSpPr>
        <p:spPr>
          <a:xfrm>
            <a:off x="192001" y="1211446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Create a game that is played by two players:</a:t>
            </a:r>
          </a:p>
          <a:p>
            <a:pPr lvl="1"/>
            <a:r>
              <a:rPr lang="en-US" sz="3000" dirty="0"/>
              <a:t>Each </a:t>
            </a:r>
            <a:r>
              <a:rPr lang="en-US" sz="3000" dirty="0">
                <a:solidFill>
                  <a:srgbClr val="FF0000"/>
                </a:solidFill>
              </a:rPr>
              <a:t>one </a:t>
            </a:r>
            <a:r>
              <a:rPr lang="en-US" sz="3000" b="1" dirty="0">
                <a:solidFill>
                  <a:srgbClr val="FF0000"/>
                </a:solidFill>
              </a:rPr>
              <a:t>has 20 unique numbers </a:t>
            </a:r>
            <a:r>
              <a:rPr lang="en-US" sz="3000" dirty="0"/>
              <a:t>(read from console, separated </a:t>
            </a:r>
            <a:br>
              <a:rPr lang="en-US" sz="3000" dirty="0"/>
            </a:br>
            <a:r>
              <a:rPr lang="en-US" sz="3000" dirty="0"/>
              <a:t>with space)</a:t>
            </a:r>
          </a:p>
          <a:p>
            <a:pPr lvl="1"/>
            <a:r>
              <a:rPr lang="en-US" sz="3000" dirty="0"/>
              <a:t>Every round each </a:t>
            </a:r>
            <a:r>
              <a:rPr lang="en-US" sz="3000" dirty="0">
                <a:solidFill>
                  <a:srgbClr val="FF0000"/>
                </a:solidFill>
              </a:rPr>
              <a:t>player </a:t>
            </a:r>
            <a:r>
              <a:rPr lang="en-US" sz="3000" b="1" dirty="0">
                <a:solidFill>
                  <a:srgbClr val="FF0000"/>
                </a:solidFill>
              </a:rPr>
              <a:t>bets his first number</a:t>
            </a:r>
            <a:r>
              <a:rPr lang="en-US" sz="3000" dirty="0">
                <a:solidFill>
                  <a:srgbClr val="FF0000"/>
                </a:solidFill>
              </a:rPr>
              <a:t> from </a:t>
            </a:r>
            <a:r>
              <a:rPr lang="en-US" sz="3000" dirty="0"/>
              <a:t>deck</a:t>
            </a:r>
          </a:p>
          <a:p>
            <a:pPr lvl="1"/>
            <a:r>
              <a:rPr lang="en-US" sz="3000" dirty="0"/>
              <a:t>Player with bigger number wins and places both numbers </a:t>
            </a:r>
            <a:r>
              <a:rPr lang="en-US" sz="3000" b="1" dirty="0">
                <a:solidFill>
                  <a:srgbClr val="FF0000"/>
                </a:solidFill>
              </a:rPr>
              <a:t>at the </a:t>
            </a:r>
            <a:br>
              <a:rPr lang="en-US" sz="3000" b="1" dirty="0">
                <a:solidFill>
                  <a:srgbClr val="FF0000"/>
                </a:solidFill>
              </a:rPr>
            </a:br>
            <a:r>
              <a:rPr lang="en-US" sz="3000" b="1" dirty="0">
                <a:solidFill>
                  <a:srgbClr val="FF0000"/>
                </a:solidFill>
              </a:rPr>
              <a:t>bottom</a:t>
            </a:r>
            <a:r>
              <a:rPr lang="en-US" sz="3000" dirty="0"/>
              <a:t> of his deck</a:t>
            </a:r>
          </a:p>
          <a:p>
            <a:pPr lvl="1"/>
            <a:r>
              <a:rPr lang="en-US" sz="3000" dirty="0"/>
              <a:t>A game ends after </a:t>
            </a:r>
            <a:r>
              <a:rPr lang="en-US" sz="3000" b="1" dirty="0">
                <a:solidFill>
                  <a:srgbClr val="FF0000"/>
                </a:solidFill>
              </a:rPr>
              <a:t>50 rounds </a:t>
            </a:r>
            <a:r>
              <a:rPr lang="en-US" sz="3000" dirty="0"/>
              <a:t>or when a player has </a:t>
            </a:r>
            <a:r>
              <a:rPr lang="en-US" sz="3000" b="1" dirty="0">
                <a:solidFill>
                  <a:srgbClr val="FF0000"/>
                </a:solidFill>
              </a:rPr>
              <a:t>0 numbers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BA7EACDC-3016-4B6C-9771-5AA0A5929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pPr lvl="0"/>
            <a:r>
              <a:rPr lang="en-US" dirty="0"/>
              <a:t>Problem: "Voina" – Number Game</a:t>
            </a:r>
            <a:endParaRPr lang="bg-B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51D7DA-D6FE-4F69-9611-6B7494665095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https://judge.softuni.bg/Contests/1462/Sets-And-Maps-Lab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B9F48E3F-392D-40F4-8E71-9A53A6AD3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47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C1ABF8-F9C0-48C0-8D07-870028808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000" y="1361743"/>
            <a:ext cx="10614391" cy="52937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LinkedHashSet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&lt;Integer&gt; firstPlayer = getPlayerNumbers();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LinkedHashSet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&lt;Integer&gt; secondPlayer = getPlayerNumbers();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 (int i = 0; i &lt; 50; i++) {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int firstNumber = firstPlayer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.iterator().next();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firstPlayer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.remove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(firstNumber); 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//TODO: get top number for second player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if (firstNumber &gt; secondNumber) {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firstPlayer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.add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(firstNumber);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 firstPlayer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.add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(secondNumber);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 else if (secondNumber &gt; firstNumber) </a:t>
            </a:r>
          </a:p>
          <a:p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</a:t>
            </a:r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//TODO: finish logic about second player win or draw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6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//TODO: print result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21B0115-8766-43D4-A711-7EB7CAF29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098717" cy="1021828"/>
          </a:xfrm>
        </p:spPr>
        <p:txBody>
          <a:bodyPr/>
          <a:lstStyle/>
          <a:p>
            <a:r>
              <a:rPr lang="en-US" dirty="0"/>
              <a:t>Solution: "Voina" – Number Game</a:t>
            </a:r>
            <a:endParaRPr lang="bg-BG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E74AEFB8-3EAA-4C5E-89FF-2DCD839D7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56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key value png">
            <a:extLst>
              <a:ext uri="{FF2B5EF4-FFF2-40B4-BE49-F238E27FC236}">
                <a16:creationId xmlns:a16="http://schemas.microsoft.com/office/drawing/2014/main" id="{E85B3C9D-2E8F-4A99-B5D8-265AAE709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60" y="1676401"/>
            <a:ext cx="2739341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46FAF1-4B78-44AF-A405-503075081D2D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Associative Arrays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1EEFD5-D4B2-4E9F-BFCB-A248A81B3DF2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ko-KR" b="1" dirty="0">
                <a:solidFill>
                  <a:srgbClr val="FF0000"/>
                </a:solidFill>
                <a:ea typeface="굴림" pitchFamily="50" charset="-127"/>
              </a:rPr>
              <a:t>Worst-case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altLang="ko-KR" dirty="0">
                <a:ea typeface="굴림" pitchFamily="50" charset="-127"/>
              </a:rPr>
              <a:t>An upper </a:t>
            </a:r>
            <a:r>
              <a:rPr lang="en-US" altLang="ko-KR" dirty="0">
                <a:solidFill>
                  <a:srgbClr val="234465"/>
                </a:solidFill>
                <a:ea typeface="굴림" pitchFamily="50" charset="-127"/>
              </a:rPr>
              <a:t>bound</a:t>
            </a:r>
            <a:r>
              <a:rPr lang="en-US" altLang="ko-KR" dirty="0">
                <a:ea typeface="굴림" pitchFamily="50" charset="-127"/>
              </a:rPr>
              <a:t> on the running time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ko-KR" b="1" dirty="0">
                <a:solidFill>
                  <a:srgbClr val="FF0000"/>
                </a:solidFill>
                <a:ea typeface="굴림" pitchFamily="50" charset="-127"/>
              </a:rPr>
              <a:t>Average-case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Average running time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altLang="ko-KR" b="1" dirty="0">
                <a:solidFill>
                  <a:srgbClr val="FF0000"/>
                </a:solidFill>
                <a:ea typeface="굴림" pitchFamily="50" charset="-127"/>
              </a:rPr>
              <a:t>Best-case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pitchFamily="50" charset="-127"/>
              </a:rPr>
              <a:t>The lower bound on the running time </a:t>
            </a:r>
            <a:br>
              <a:rPr lang="en-US" altLang="ko-KR" dirty="0">
                <a:ea typeface="굴림" pitchFamily="50" charset="-127"/>
              </a:rPr>
            </a:br>
            <a:r>
              <a:rPr lang="en-US" altLang="ko-KR" dirty="0">
                <a:ea typeface="굴림" pitchFamily="50" charset="-127"/>
              </a:rPr>
              <a:t>(the optimal case)</a:t>
            </a:r>
            <a:endParaRPr lang="bg-B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Time Complexity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659" y="1196125"/>
            <a:ext cx="4403839" cy="5132439"/>
          </a:xfrm>
          <a:prstGeom prst="rect">
            <a:avLst/>
          </a:prstGeom>
        </p:spPr>
      </p:pic>
      <p:sp>
        <p:nvSpPr>
          <p:cNvPr id="8" name="Slide Number">
            <a:extLst>
              <a:ext uri="{FF2B5EF4-FFF2-40B4-BE49-F238E27FC236}">
                <a16:creationId xmlns:a16="http://schemas.microsoft.com/office/drawing/2014/main" id="{0281A583-5687-4A9A-BC78-D4F759BEAE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9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7C8893-73BC-4D06-9329-CABB9DD166F5}"/>
              </a:ext>
            </a:extLst>
          </p:cNvPr>
          <p:cNvSpPr txBox="1">
            <a:spLocks/>
          </p:cNvSpPr>
          <p:nvPr/>
        </p:nvSpPr>
        <p:spPr>
          <a:xfrm>
            <a:off x="192001" y="106680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Associative arrays </a:t>
            </a:r>
            <a:r>
              <a:rPr lang="en-US" dirty="0"/>
              <a:t>are arrays indexed by keys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Not  by the numbers 0, 1, 2, …</a:t>
            </a:r>
          </a:p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dirty="0"/>
              <a:t>Hold a set of pairs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&lt;key,</a:t>
            </a:r>
            <a:r>
              <a:rPr lang="en-US" b="1" dirty="0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value&gt;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5B99EBE-4C43-4850-9B64-52AC39491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Associative Arrays (Maps)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6BE53-DF9D-40AF-B94E-7B7AE70D509A}"/>
              </a:ext>
            </a:extLst>
          </p:cNvPr>
          <p:cNvSpPr/>
          <p:nvPr/>
        </p:nvSpPr>
        <p:spPr>
          <a:xfrm>
            <a:off x="190403" y="3143376"/>
            <a:ext cx="4269630" cy="619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rgbClr val="FF0000"/>
                </a:solidFill>
              </a:rPr>
              <a:t>Traditional </a:t>
            </a:r>
            <a:r>
              <a:rPr lang="en-US" sz="3400" dirty="0">
                <a:solidFill>
                  <a:srgbClr val="FF0000"/>
                </a:solidFill>
              </a:rPr>
              <a:t>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F8C585-CD77-4989-8C8E-FC1880D5856F}"/>
              </a:ext>
            </a:extLst>
          </p:cNvPr>
          <p:cNvSpPr/>
          <p:nvPr/>
        </p:nvSpPr>
        <p:spPr>
          <a:xfrm>
            <a:off x="6324601" y="3143375"/>
            <a:ext cx="3581400" cy="641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747" indent="-304747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3400" b="1" dirty="0">
                <a:solidFill>
                  <a:srgbClr val="FF0000"/>
                </a:solidFill>
              </a:rPr>
              <a:t>Associative</a:t>
            </a:r>
            <a:r>
              <a:rPr lang="en-US" sz="3400" dirty="0">
                <a:solidFill>
                  <a:srgbClr val="FF0000"/>
                </a:solidFill>
              </a:rPr>
              <a:t> </a:t>
            </a:r>
            <a:r>
              <a:rPr lang="en-US" sz="3400" b="1" dirty="0">
                <a:solidFill>
                  <a:srgbClr val="FF0000"/>
                </a:solidFill>
              </a:rPr>
              <a:t>array</a:t>
            </a:r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459D5C1C-082E-4345-9D4D-E93DA78B7AC9}"/>
              </a:ext>
            </a:extLst>
          </p:cNvPr>
          <p:cNvSpPr/>
          <p:nvPr/>
        </p:nvSpPr>
        <p:spPr>
          <a:xfrm>
            <a:off x="381000" y="3931801"/>
            <a:ext cx="54102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7BFE8AA4-09BA-499E-BD10-0FB24EDC8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477" y="4603959"/>
            <a:ext cx="353654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bg-BG" sz="2700" b="1" dirty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27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latin typeface="Consolas" pitchFamily="49" charset="0"/>
                <a:cs typeface="Consolas" pitchFamily="49" charset="0"/>
              </a:rPr>
              <a:t>  1 </a:t>
            </a:r>
            <a:r>
              <a:rPr lang="en-US" sz="27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latin typeface="Consolas" pitchFamily="49" charset="0"/>
                <a:cs typeface="Consolas" pitchFamily="49" charset="0"/>
              </a:rPr>
              <a:t> 2 </a:t>
            </a:r>
            <a:r>
              <a:rPr lang="en-US" sz="27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latin typeface="Consolas" pitchFamily="49" charset="0"/>
                <a:cs typeface="Consolas" pitchFamily="49" charset="0"/>
              </a:rPr>
              <a:t> 3 </a:t>
            </a:r>
            <a:r>
              <a:rPr lang="en-US" sz="2700" b="1" dirty="0">
                <a:latin typeface="Consolas" pitchFamily="49" charset="0"/>
                <a:cs typeface="Consolas" pitchFamily="49" charset="0"/>
              </a:rPr>
              <a:t> </a:t>
            </a:r>
            <a:r>
              <a:rPr lang="bg-BG" sz="2700" b="1" dirty="0">
                <a:latin typeface="Consolas" pitchFamily="49" charset="0"/>
                <a:cs typeface="Consolas" pitchFamily="49" charset="0"/>
              </a:rPr>
              <a:t> 4</a:t>
            </a:r>
          </a:p>
        </p:txBody>
      </p:sp>
      <p:graphicFrame>
        <p:nvGraphicFramePr>
          <p:cNvPr id="11" name="Group 134">
            <a:extLst>
              <a:ext uri="{FF2B5EF4-FFF2-40B4-BE49-F238E27FC236}">
                <a16:creationId xmlns:a16="http://schemas.microsoft.com/office/drawing/2014/main" id="{2282903B-305E-4871-8F22-415CBAF418B7}"/>
              </a:ext>
            </a:extLst>
          </p:cNvPr>
          <p:cNvGraphicFramePr>
            <a:graphicFrameLocks/>
          </p:cNvGraphicFramePr>
          <p:nvPr/>
        </p:nvGraphicFramePr>
        <p:xfrm>
          <a:off x="1605888" y="5166241"/>
          <a:ext cx="3858870" cy="638447"/>
        </p:xfrm>
        <a:graphic>
          <a:graphicData uri="http://schemas.openxmlformats.org/drawingml/2006/table">
            <a:tbl>
              <a:tblPr/>
              <a:tblGrid>
                <a:gridCol w="7717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17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84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-3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12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408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33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7378ED18-6D62-4EBE-B45F-1D48E5AC5118}"/>
              </a:ext>
            </a:extLst>
          </p:cNvPr>
          <p:cNvSpPr/>
          <p:nvPr/>
        </p:nvSpPr>
        <p:spPr>
          <a:xfrm>
            <a:off x="6248400" y="3931801"/>
            <a:ext cx="5486400" cy="2530476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13" name="Group 134">
            <a:extLst>
              <a:ext uri="{FF2B5EF4-FFF2-40B4-BE49-F238E27FC236}">
                <a16:creationId xmlns:a16="http://schemas.microsoft.com/office/drawing/2014/main" id="{DF325E04-39C2-4804-9640-C57CE80A8725}"/>
              </a:ext>
            </a:extLst>
          </p:cNvPr>
          <p:cNvGraphicFramePr>
            <a:graphicFrameLocks/>
          </p:cNvGraphicFramePr>
          <p:nvPr/>
        </p:nvGraphicFramePr>
        <p:xfrm>
          <a:off x="6574808" y="4600769"/>
          <a:ext cx="4856798" cy="1554480"/>
        </p:xfrm>
        <a:graphic>
          <a:graphicData uri="http://schemas.openxmlformats.org/drawingml/2006/table">
            <a:tbl>
              <a:tblPr/>
              <a:tblGrid>
                <a:gridCol w="2330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John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+1-555-8976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Lisa Smith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+1-555-1234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24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Sam Doe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onsolas" pitchFamily="49" charset="0"/>
                          <a:ea typeface="+mn-ea"/>
                          <a:cs typeface="Consolas" pitchFamily="49" charset="0"/>
                        </a:rPr>
                        <a:t>+1-555-5030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5A1EE0-2AAF-48D0-B6D9-9B5B736F6C39}"/>
              </a:ext>
            </a:extLst>
          </p:cNvPr>
          <p:cNvSpPr txBox="1"/>
          <p:nvPr/>
        </p:nvSpPr>
        <p:spPr>
          <a:xfrm>
            <a:off x="6583641" y="4035294"/>
            <a:ext cx="231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34C720-97A6-4D37-B07C-DC1FB1E3F0EC}"/>
              </a:ext>
            </a:extLst>
          </p:cNvPr>
          <p:cNvSpPr txBox="1"/>
          <p:nvPr/>
        </p:nvSpPr>
        <p:spPr>
          <a:xfrm>
            <a:off x="8910583" y="4039789"/>
            <a:ext cx="251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1BFDED-2731-43B7-8039-35ED387BC4F9}"/>
              </a:ext>
            </a:extLst>
          </p:cNvPr>
          <p:cNvSpPr txBox="1"/>
          <p:nvPr/>
        </p:nvSpPr>
        <p:spPr>
          <a:xfrm>
            <a:off x="511792" y="4607368"/>
            <a:ext cx="101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D159D5-C2FD-40ED-A928-2B1D1DAA6B50}"/>
              </a:ext>
            </a:extLst>
          </p:cNvPr>
          <p:cNvSpPr txBox="1"/>
          <p:nvPr/>
        </p:nvSpPr>
        <p:spPr>
          <a:xfrm>
            <a:off x="511793" y="5240523"/>
            <a:ext cx="1012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value</a:t>
            </a: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18F48D95-CCD9-4EBD-ACC6-846265106F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66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4" grpId="0"/>
      <p:bldP spid="15" grpId="0"/>
      <p:bldP spid="16" grpId="0"/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0D70C7-0772-4EF5-B49B-0DA065AFE494}"/>
              </a:ext>
            </a:extLst>
          </p:cNvPr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Initialization</a:t>
            </a:r>
            <a:endParaRPr lang="bg-BG" sz="3200" dirty="0"/>
          </a:p>
          <a:p>
            <a:pPr>
              <a:lnSpc>
                <a:spcPct val="100000"/>
              </a:lnSpc>
            </a:pPr>
            <a:endParaRPr lang="bg-BG" sz="3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bg-BG" sz="3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endParaRPr lang="en-US" sz="3200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.size()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latin typeface="Consolas" panose="020B0609020204030204" pitchFamily="49" charset="0"/>
              </a:rPr>
              <a:t>.isEmpty()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400ACB18-FEA1-4026-A083-35348BBDB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69" y="-40178"/>
            <a:ext cx="9577597" cy="1110780"/>
          </a:xfrm>
        </p:spPr>
        <p:txBody>
          <a:bodyPr/>
          <a:lstStyle/>
          <a:p>
            <a:pPr marL="304747" lvl="1" indent="-304747">
              <a:buClr>
                <a:srgbClr val="F2B254"/>
              </a:buClr>
              <a:buSzPct val="100000"/>
            </a:pPr>
            <a:r>
              <a:rPr lang="en-US" sz="3400" b="1" noProof="1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Methods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37B1EE3-F62A-49C4-BDD7-2007C5B163DD}"/>
              </a:ext>
            </a:extLst>
          </p:cNvPr>
          <p:cNvSpPr txBox="1">
            <a:spLocks/>
          </p:cNvSpPr>
          <p:nvPr/>
        </p:nvSpPr>
        <p:spPr>
          <a:xfrm>
            <a:off x="762000" y="1894912"/>
            <a:ext cx="10239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rgbClr val="FFA72A"/>
                </a:solidFill>
                <a:effectLst/>
              </a:rPr>
              <a:t>Map&lt;</a:t>
            </a:r>
            <a:r>
              <a:rPr lang="en-US" sz="2400" dirty="0">
                <a:solidFill>
                  <a:schemeClr val="tx1"/>
                </a:solidFill>
                <a:effectLst/>
              </a:rPr>
              <a:t>String</a:t>
            </a:r>
            <a:r>
              <a:rPr lang="en-US" sz="2400" dirty="0">
                <a:solidFill>
                  <a:srgbClr val="FFA72A"/>
                </a:solidFill>
                <a:effectLst/>
              </a:rPr>
              <a:t>, </a:t>
            </a:r>
            <a:r>
              <a:rPr lang="en-US" sz="2400" dirty="0">
                <a:solidFill>
                  <a:schemeClr val="tx1"/>
                </a:solidFill>
                <a:effectLst/>
              </a:rPr>
              <a:t>Integer</a:t>
            </a:r>
            <a:r>
              <a:rPr lang="en-US" sz="2400" dirty="0">
                <a:solidFill>
                  <a:srgbClr val="FFA72A"/>
                </a:solidFill>
                <a:effectLst/>
              </a:rPr>
              <a:t>&gt;</a:t>
            </a:r>
            <a:r>
              <a:rPr lang="en-US" sz="2400" dirty="0">
                <a:solidFill>
                  <a:schemeClr val="tx1"/>
                </a:solidFill>
                <a:effectLst/>
              </a:rPr>
              <a:t> hash =</a:t>
            </a:r>
            <a:r>
              <a:rPr lang="en-US" sz="2400" dirty="0">
                <a:solidFill>
                  <a:srgbClr val="FFA72A"/>
                </a:solidFill>
                <a:effectLst/>
              </a:rPr>
              <a:t> new HashMap&lt;</a:t>
            </a:r>
            <a:r>
              <a:rPr lang="en-US" sz="2400" dirty="0">
                <a:solidFill>
                  <a:schemeClr val="tx1"/>
                </a:solidFill>
                <a:effectLst/>
              </a:rPr>
              <a:t>String</a:t>
            </a:r>
            <a:r>
              <a:rPr lang="bg-BG" sz="2400" dirty="0">
                <a:solidFill>
                  <a:schemeClr val="tx1"/>
                </a:solidFill>
                <a:effectLst/>
              </a:rPr>
              <a:t>, </a:t>
            </a:r>
            <a:r>
              <a:rPr lang="en-US" sz="2400" dirty="0">
                <a:solidFill>
                  <a:schemeClr val="tx1"/>
                </a:solidFill>
                <a:effectLst/>
              </a:rPr>
              <a:t>Integer</a:t>
            </a:r>
            <a:r>
              <a:rPr lang="en-US" sz="2400" dirty="0">
                <a:solidFill>
                  <a:srgbClr val="FFA72A"/>
                </a:solidFill>
                <a:effectLst/>
              </a:rPr>
              <a:t>&gt;()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677374F1-359B-4AF8-9A13-02104E930EC3}"/>
              </a:ext>
            </a:extLst>
          </p:cNvPr>
          <p:cNvSpPr txBox="1">
            <a:spLocks/>
          </p:cNvSpPr>
          <p:nvPr/>
        </p:nvSpPr>
        <p:spPr>
          <a:xfrm>
            <a:off x="762000" y="5049000"/>
            <a:ext cx="9448800" cy="13261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400" dirty="0">
                <a:solidFill>
                  <a:srgbClr val="FF0000"/>
                </a:solidFill>
                <a:effectLst/>
              </a:rPr>
              <a:t>Map&lt;</a:t>
            </a:r>
            <a:r>
              <a:rPr lang="en-US" sz="2400" dirty="0">
                <a:solidFill>
                  <a:schemeClr val="tx1"/>
                </a:solidFill>
                <a:effectLst/>
              </a:rPr>
              <a:t>String, Integer</a:t>
            </a:r>
            <a:r>
              <a:rPr lang="en-US" sz="2400" dirty="0">
                <a:solidFill>
                  <a:srgbClr val="FF0000"/>
                </a:solidFill>
                <a:effectLst/>
              </a:rPr>
              <a:t>&gt; </a:t>
            </a:r>
            <a:r>
              <a:rPr lang="en-US" sz="2400" dirty="0">
                <a:solidFill>
                  <a:schemeClr val="tx1"/>
                </a:solidFill>
                <a:effectLst/>
              </a:rPr>
              <a:t>hash =</a:t>
            </a:r>
            <a:r>
              <a:rPr lang="en-US" sz="2400" dirty="0">
                <a:solidFill>
                  <a:schemeClr val="bg1"/>
                </a:solidFill>
                <a:effectLst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</a:rPr>
              <a:t>new HashMap&lt;&gt;()</a:t>
            </a:r>
            <a:r>
              <a:rPr lang="en-US" sz="2400" dirty="0"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System.out.println(hash.</a:t>
            </a:r>
            <a:r>
              <a:rPr lang="en-US" sz="2400" dirty="0">
                <a:solidFill>
                  <a:srgbClr val="FF0000"/>
                </a:solidFill>
                <a:effectLst/>
              </a:rPr>
              <a:t>size());    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 0</a:t>
            </a:r>
          </a:p>
          <a:p>
            <a:r>
              <a:rPr lang="en-US" sz="2400" dirty="0">
                <a:solidFill>
                  <a:schemeClr val="tx1"/>
                </a:solidFill>
                <a:effectLst/>
              </a:rPr>
              <a:t>System.out.println(hash.</a:t>
            </a:r>
            <a:r>
              <a:rPr lang="en-US" sz="2400" dirty="0">
                <a:solidFill>
                  <a:srgbClr val="FF0000"/>
                </a:solidFill>
                <a:effectLst/>
              </a:rPr>
              <a:t>isEmpty());  </a:t>
            </a:r>
            <a:r>
              <a:rPr lang="en-US" sz="2400" i="1" dirty="0">
                <a:solidFill>
                  <a:schemeClr val="accent2"/>
                </a:solidFill>
                <a:effectLst/>
              </a:rPr>
              <a:t>// True</a:t>
            </a:r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773701CB-1CEC-4728-B7BD-7CD453F6F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6358" y="2572828"/>
            <a:ext cx="2325688" cy="557499"/>
          </a:xfrm>
          <a:prstGeom prst="wedgeRoundRectCallout">
            <a:avLst>
              <a:gd name="adj1" fmla="val -36311"/>
              <a:gd name="adj2" fmla="val -78441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values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ECCA8C5A-7101-4BFC-9507-40E81540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654" y="2572829"/>
            <a:ext cx="2023428" cy="557499"/>
          </a:xfrm>
          <a:prstGeom prst="wedgeRoundRectCallout">
            <a:avLst>
              <a:gd name="adj1" fmla="val 36069"/>
              <a:gd name="adj2" fmla="val -83807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of keys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A9780320-7A9B-43F5-A5C7-0717726A2D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92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9" grpId="0" uiExpand="1" animBg="1"/>
      <p:bldP spid="10" grpId="0" uiExpan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A4BF83-14A5-4D17-B1F1-6B10E5D76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latin typeface="Consolas" panose="020B0609020204030204" pitchFamily="49" charset="0"/>
              </a:rPr>
              <a:t>HashMap&lt;K, V&gt; – Put()</a:t>
            </a:r>
            <a:endParaRPr lang="bg-BG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D7E74DC-8B01-4346-B349-774F91BF8286}"/>
              </a:ext>
            </a:extLst>
          </p:cNvPr>
          <p:cNvSpPr txBox="1">
            <a:spLocks/>
          </p:cNvSpPr>
          <p:nvPr/>
        </p:nvSpPr>
        <p:spPr>
          <a:xfrm>
            <a:off x="7620000" y="1530207"/>
            <a:ext cx="39623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19C81B-3A83-473D-8652-5ED525E3DCE2}"/>
              </a:ext>
            </a:extLst>
          </p:cNvPr>
          <p:cNvSpPr txBox="1"/>
          <p:nvPr/>
        </p:nvSpPr>
        <p:spPr>
          <a:xfrm>
            <a:off x="7619998" y="1524000"/>
            <a:ext cx="396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HashMap&lt;String, String&gt;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DCB4003-4ECC-4827-9D39-2DAE01F8237E}"/>
              </a:ext>
            </a:extLst>
          </p:cNvPr>
          <p:cNvSpPr txBox="1">
            <a:spLocks/>
          </p:cNvSpPr>
          <p:nvPr/>
        </p:nvSpPr>
        <p:spPr>
          <a:xfrm>
            <a:off x="7619998" y="2160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0F90EC-C18D-4F68-91A2-649AAB048305}"/>
              </a:ext>
            </a:extLst>
          </p:cNvPr>
          <p:cNvSpPr txBox="1">
            <a:spLocks/>
          </p:cNvSpPr>
          <p:nvPr/>
        </p:nvSpPr>
        <p:spPr>
          <a:xfrm>
            <a:off x="9601199" y="2160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F1D0426-2678-486B-AA45-ECE7EB2FF5F3}"/>
              </a:ext>
            </a:extLst>
          </p:cNvPr>
          <p:cNvSpPr txBox="1">
            <a:spLocks/>
          </p:cNvSpPr>
          <p:nvPr/>
        </p:nvSpPr>
        <p:spPr>
          <a:xfrm>
            <a:off x="7619999" y="2617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D3347D1-479C-4F2C-B04D-BB8754D78CD0}"/>
              </a:ext>
            </a:extLst>
          </p:cNvPr>
          <p:cNvSpPr txBox="1">
            <a:spLocks/>
          </p:cNvSpPr>
          <p:nvPr/>
        </p:nvSpPr>
        <p:spPr>
          <a:xfrm>
            <a:off x="9601198" y="2617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815706C-6AF9-459A-8C38-F478E9456398}"/>
              </a:ext>
            </a:extLst>
          </p:cNvPr>
          <p:cNvSpPr txBox="1">
            <a:spLocks/>
          </p:cNvSpPr>
          <p:nvPr/>
        </p:nvSpPr>
        <p:spPr>
          <a:xfrm>
            <a:off x="7619999" y="3075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87A73542-5896-4510-A664-88B62E891144}"/>
              </a:ext>
            </a:extLst>
          </p:cNvPr>
          <p:cNvSpPr txBox="1">
            <a:spLocks/>
          </p:cNvSpPr>
          <p:nvPr/>
        </p:nvSpPr>
        <p:spPr>
          <a:xfrm>
            <a:off x="9601200" y="3075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506B818-B3FA-4265-B3FF-AD8887E470C9}"/>
              </a:ext>
            </a:extLst>
          </p:cNvPr>
          <p:cNvSpPr txBox="1">
            <a:spLocks/>
          </p:cNvSpPr>
          <p:nvPr/>
        </p:nvSpPr>
        <p:spPr>
          <a:xfrm>
            <a:off x="7619999" y="3532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F2E3D2C-0DF5-4599-B02C-BFAA07B6E0ED}"/>
              </a:ext>
            </a:extLst>
          </p:cNvPr>
          <p:cNvSpPr txBox="1">
            <a:spLocks/>
          </p:cNvSpPr>
          <p:nvPr/>
        </p:nvSpPr>
        <p:spPr>
          <a:xfrm>
            <a:off x="9601200" y="3532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54566DD7-3CA6-4634-9FC0-4D7FFA781765}"/>
              </a:ext>
            </a:extLst>
          </p:cNvPr>
          <p:cNvSpPr txBox="1">
            <a:spLocks/>
          </p:cNvSpPr>
          <p:nvPr/>
        </p:nvSpPr>
        <p:spPr>
          <a:xfrm>
            <a:off x="7619999" y="39895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FCFE553-09D4-42F7-B0E6-AEA6CCC657E9}"/>
              </a:ext>
            </a:extLst>
          </p:cNvPr>
          <p:cNvSpPr txBox="1">
            <a:spLocks/>
          </p:cNvSpPr>
          <p:nvPr/>
        </p:nvSpPr>
        <p:spPr>
          <a:xfrm>
            <a:off x="9601200" y="39895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B0F76EA-6F01-4521-9C8E-4FF35DF5B02E}"/>
              </a:ext>
            </a:extLst>
          </p:cNvPr>
          <p:cNvSpPr txBox="1">
            <a:spLocks/>
          </p:cNvSpPr>
          <p:nvPr/>
        </p:nvSpPr>
        <p:spPr>
          <a:xfrm>
            <a:off x="7619999" y="4446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F7AD662E-E2E7-448F-8E5D-77C3F8A9FEA2}"/>
              </a:ext>
            </a:extLst>
          </p:cNvPr>
          <p:cNvSpPr txBox="1">
            <a:spLocks/>
          </p:cNvSpPr>
          <p:nvPr/>
        </p:nvSpPr>
        <p:spPr>
          <a:xfrm>
            <a:off x="9601200" y="4446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49D1D424-B638-4A1A-A72B-6B90C06D175A}"/>
              </a:ext>
            </a:extLst>
          </p:cNvPr>
          <p:cNvSpPr txBox="1">
            <a:spLocks/>
          </p:cNvSpPr>
          <p:nvPr/>
        </p:nvSpPr>
        <p:spPr>
          <a:xfrm>
            <a:off x="7619999" y="4903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2A8956E-D57A-438A-959C-B58BA9C7ECFA}"/>
              </a:ext>
            </a:extLst>
          </p:cNvPr>
          <p:cNvSpPr txBox="1">
            <a:spLocks/>
          </p:cNvSpPr>
          <p:nvPr/>
        </p:nvSpPr>
        <p:spPr>
          <a:xfrm>
            <a:off x="9601200" y="4903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E85E5D9-B6CD-4F42-9046-1948073F3670}"/>
              </a:ext>
            </a:extLst>
          </p:cNvPr>
          <p:cNvSpPr txBox="1">
            <a:spLocks/>
          </p:cNvSpPr>
          <p:nvPr/>
        </p:nvSpPr>
        <p:spPr>
          <a:xfrm>
            <a:off x="7619999" y="5361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46BB018-510C-40C7-874C-51E4D9159D46}"/>
              </a:ext>
            </a:extLst>
          </p:cNvPr>
          <p:cNvSpPr txBox="1">
            <a:spLocks/>
          </p:cNvSpPr>
          <p:nvPr/>
        </p:nvSpPr>
        <p:spPr>
          <a:xfrm>
            <a:off x="9601200" y="5361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A942656-A879-4C0F-ACCA-5A7CAD5597EA}"/>
              </a:ext>
            </a:extLst>
          </p:cNvPr>
          <p:cNvSpPr txBox="1">
            <a:spLocks/>
          </p:cNvSpPr>
          <p:nvPr/>
        </p:nvSpPr>
        <p:spPr>
          <a:xfrm>
            <a:off x="7619999" y="5818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7F4BF45-933D-4CD8-8423-ABAB1FE6DC49}"/>
              </a:ext>
            </a:extLst>
          </p:cNvPr>
          <p:cNvSpPr txBox="1">
            <a:spLocks/>
          </p:cNvSpPr>
          <p:nvPr/>
        </p:nvSpPr>
        <p:spPr>
          <a:xfrm>
            <a:off x="9601200" y="5818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7C656B-853D-4F8D-B81A-807C710B098F}"/>
              </a:ext>
            </a:extLst>
          </p:cNvPr>
          <p:cNvSpPr txBox="1"/>
          <p:nvPr/>
        </p:nvSpPr>
        <p:spPr>
          <a:xfrm>
            <a:off x="7620000" y="630549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Key           Value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05398AA-5AC1-47DE-8F33-4114575ABA71}"/>
              </a:ext>
            </a:extLst>
          </p:cNvPr>
          <p:cNvSpPr txBox="1"/>
          <p:nvPr/>
        </p:nvSpPr>
        <p:spPr>
          <a:xfrm>
            <a:off x="4419601" y="2986389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 Function</a:t>
            </a:r>
          </a:p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Put()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4DB48E9-E55C-4880-A7E8-8004A91D7904}"/>
              </a:ext>
            </a:extLst>
          </p:cNvPr>
          <p:cNvSpPr txBox="1">
            <a:spLocks/>
          </p:cNvSpPr>
          <p:nvPr/>
        </p:nvSpPr>
        <p:spPr>
          <a:xfrm>
            <a:off x="304653" y="2171234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Alice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5519998A-4B20-4579-8C18-DF765900E19D}"/>
              </a:ext>
            </a:extLst>
          </p:cNvPr>
          <p:cNvSpPr txBox="1">
            <a:spLocks/>
          </p:cNvSpPr>
          <p:nvPr/>
        </p:nvSpPr>
        <p:spPr>
          <a:xfrm>
            <a:off x="2298700" y="2171234"/>
            <a:ext cx="19685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+359-899-55-592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AB6F712-F39B-4017-AA3C-5AEB7A84F651}"/>
              </a:ext>
            </a:extLst>
          </p:cNvPr>
          <p:cNvSpPr txBox="1">
            <a:spLocks/>
          </p:cNvSpPr>
          <p:nvPr/>
        </p:nvSpPr>
        <p:spPr>
          <a:xfrm>
            <a:off x="318943" y="2183614"/>
            <a:ext cx="1966910" cy="4724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Gosho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C44AFB4-E184-4758-BD31-C446432FC27E}"/>
              </a:ext>
            </a:extLst>
          </p:cNvPr>
          <p:cNvSpPr txBox="1">
            <a:spLocks/>
          </p:cNvSpPr>
          <p:nvPr/>
        </p:nvSpPr>
        <p:spPr>
          <a:xfrm>
            <a:off x="2271566" y="2182818"/>
            <a:ext cx="1981347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0881-456-987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163B606-ACB2-4D05-998E-4A25530B72E0}"/>
              </a:ext>
            </a:extLst>
          </p:cNvPr>
          <p:cNvSpPr txBox="1">
            <a:spLocks/>
          </p:cNvSpPr>
          <p:nvPr/>
        </p:nvSpPr>
        <p:spPr>
          <a:xfrm>
            <a:off x="2286000" y="2192728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0881-123-987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83663BCD-DAE5-460D-ADA0-468E138159C8}"/>
              </a:ext>
            </a:extLst>
          </p:cNvPr>
          <p:cNvSpPr txBox="1">
            <a:spLocks/>
          </p:cNvSpPr>
          <p:nvPr/>
        </p:nvSpPr>
        <p:spPr>
          <a:xfrm>
            <a:off x="290365" y="2182817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Pesho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EFC222ED-5D27-4CB3-802A-F90D0B885FD9}"/>
              </a:ext>
            </a:extLst>
          </p:cNvPr>
          <p:cNvSpPr txBox="1">
            <a:spLocks/>
          </p:cNvSpPr>
          <p:nvPr/>
        </p:nvSpPr>
        <p:spPr>
          <a:xfrm>
            <a:off x="3962402" y="2987036"/>
            <a:ext cx="3352799" cy="682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39" name="Slide Number">
            <a:extLst>
              <a:ext uri="{FF2B5EF4-FFF2-40B4-BE49-F238E27FC236}">
                <a16:creationId xmlns:a16="http://schemas.microsoft.com/office/drawing/2014/main" id="{76529442-F4B7-40CE-A715-4FE15D3011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038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31961E-7 -1.48148E-6 L 0.21256 0.0062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8" y="30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577E-6 -0.00023 L 0.3678 0.23611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90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256 0.00625 L 0.60016 0.331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0" y="1625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884 0.23241 L 0.60015 0.331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6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677E-6 2.22222E-6 L 0.36884 0.2324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42" y="1162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173E-6 -1.85185E-6 L 0.21255 0.0062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8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78 0.23055 L 0.59911 0.0627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6" y="-840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73 0.0044 L 0.60133 0.0627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0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7041E-7 -7.40741E-7 L 0.21256 0.0062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8" y="30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4603E-6 -1.85185E-6 L 0.36884 0.23241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42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151 0.00324 L 0.59911 0.1949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80" y="958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88 0.23056 L 0.60119 0.1960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66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87850B4A-0412-441C-AF52-E33A4EFFCDA7}"/>
              </a:ext>
            </a:extLst>
          </p:cNvPr>
          <p:cNvSpPr txBox="1">
            <a:spLocks/>
          </p:cNvSpPr>
          <p:nvPr/>
        </p:nvSpPr>
        <p:spPr>
          <a:xfrm>
            <a:off x="7620000" y="1530207"/>
            <a:ext cx="39623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6D6DD376-CEA1-44DA-86C8-EE740EF0357F}"/>
              </a:ext>
            </a:extLst>
          </p:cNvPr>
          <p:cNvSpPr txBox="1">
            <a:spLocks/>
          </p:cNvSpPr>
          <p:nvPr/>
        </p:nvSpPr>
        <p:spPr>
          <a:xfrm>
            <a:off x="7620000" y="2148841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noProof="1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3464730-6685-4C54-91D6-31B8A5E39818}"/>
              </a:ext>
            </a:extLst>
          </p:cNvPr>
          <p:cNvSpPr txBox="1">
            <a:spLocks/>
          </p:cNvSpPr>
          <p:nvPr/>
        </p:nvSpPr>
        <p:spPr>
          <a:xfrm>
            <a:off x="9601200" y="2148841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AD4A9F-A27A-4194-B47B-0D1D4DD2F122}"/>
              </a:ext>
            </a:extLst>
          </p:cNvPr>
          <p:cNvSpPr txBox="1">
            <a:spLocks/>
          </p:cNvSpPr>
          <p:nvPr/>
        </p:nvSpPr>
        <p:spPr>
          <a:xfrm>
            <a:off x="7619999" y="261288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36CF19-E671-489B-89B0-242FD4FC472B}"/>
              </a:ext>
            </a:extLst>
          </p:cNvPr>
          <p:cNvSpPr txBox="1">
            <a:spLocks/>
          </p:cNvSpPr>
          <p:nvPr/>
        </p:nvSpPr>
        <p:spPr>
          <a:xfrm>
            <a:off x="9601200" y="261288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15BEDAA-E247-44B5-A39D-95B8BB879319}"/>
              </a:ext>
            </a:extLst>
          </p:cNvPr>
          <p:cNvSpPr txBox="1">
            <a:spLocks/>
          </p:cNvSpPr>
          <p:nvPr/>
        </p:nvSpPr>
        <p:spPr>
          <a:xfrm>
            <a:off x="7619999" y="3075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78682DE-E1DA-4C31-AE24-AAF71DFB8BFF}"/>
              </a:ext>
            </a:extLst>
          </p:cNvPr>
          <p:cNvSpPr txBox="1">
            <a:spLocks/>
          </p:cNvSpPr>
          <p:nvPr/>
        </p:nvSpPr>
        <p:spPr>
          <a:xfrm>
            <a:off x="9601200" y="3075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E353E1D-78AA-42DD-97C6-85DD80C4DFFA}"/>
              </a:ext>
            </a:extLst>
          </p:cNvPr>
          <p:cNvSpPr txBox="1">
            <a:spLocks/>
          </p:cNvSpPr>
          <p:nvPr/>
        </p:nvSpPr>
        <p:spPr>
          <a:xfrm>
            <a:off x="7619999" y="3532366"/>
            <a:ext cx="1981200" cy="4572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>
                <a:solidFill>
                  <a:schemeClr val="tx1">
                    <a:lumMod val="75000"/>
                  </a:schemeClr>
                </a:solidFill>
              </a:rPr>
              <a:t>Pesho</a:t>
            </a:r>
            <a:endParaRPr lang="en-US" noProof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1732AD6-767D-43E1-BCEA-E638AB663702}"/>
              </a:ext>
            </a:extLst>
          </p:cNvPr>
          <p:cNvSpPr txBox="1">
            <a:spLocks/>
          </p:cNvSpPr>
          <p:nvPr/>
        </p:nvSpPr>
        <p:spPr>
          <a:xfrm>
            <a:off x="9596120" y="3542527"/>
            <a:ext cx="1981200" cy="441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sz="1800" noProof="1">
                <a:solidFill>
                  <a:schemeClr val="tx1">
                    <a:lumMod val="75000"/>
                  </a:schemeClr>
                </a:solidFill>
              </a:rPr>
              <a:t>0881-123-987</a:t>
            </a:r>
          </a:p>
          <a:p>
            <a:pPr algn="ctr"/>
            <a:endParaRPr lang="en-US" b="1" noProof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DD2E3A8-BF54-4BFF-B615-D67A15B38F00}"/>
              </a:ext>
            </a:extLst>
          </p:cNvPr>
          <p:cNvSpPr txBox="1">
            <a:spLocks/>
          </p:cNvSpPr>
          <p:nvPr/>
        </p:nvSpPr>
        <p:spPr>
          <a:xfrm>
            <a:off x="7619999" y="39895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8973F47-EBEE-4134-8A54-1BB77E2D9F65}"/>
              </a:ext>
            </a:extLst>
          </p:cNvPr>
          <p:cNvSpPr txBox="1">
            <a:spLocks/>
          </p:cNvSpPr>
          <p:nvPr/>
        </p:nvSpPr>
        <p:spPr>
          <a:xfrm>
            <a:off x="9601200" y="39895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BB83E36-4299-4A6A-A066-2E934F84034E}"/>
              </a:ext>
            </a:extLst>
          </p:cNvPr>
          <p:cNvSpPr txBox="1">
            <a:spLocks/>
          </p:cNvSpPr>
          <p:nvPr/>
        </p:nvSpPr>
        <p:spPr>
          <a:xfrm>
            <a:off x="7619999" y="4903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620DBAFB-DD6E-4012-ACB3-DE7B0ED6ECCB}"/>
              </a:ext>
            </a:extLst>
          </p:cNvPr>
          <p:cNvSpPr txBox="1">
            <a:spLocks/>
          </p:cNvSpPr>
          <p:nvPr/>
        </p:nvSpPr>
        <p:spPr>
          <a:xfrm>
            <a:off x="9601200" y="4903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BA5726-9D74-40C5-873B-DA2F01B8E3BE}"/>
              </a:ext>
            </a:extLst>
          </p:cNvPr>
          <p:cNvSpPr txBox="1">
            <a:spLocks/>
          </p:cNvSpPr>
          <p:nvPr/>
        </p:nvSpPr>
        <p:spPr>
          <a:xfrm>
            <a:off x="7619999" y="5361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2A959E8-36B2-425C-9FAA-ED105BE920B6}"/>
              </a:ext>
            </a:extLst>
          </p:cNvPr>
          <p:cNvSpPr txBox="1">
            <a:spLocks/>
          </p:cNvSpPr>
          <p:nvPr/>
        </p:nvSpPr>
        <p:spPr>
          <a:xfrm>
            <a:off x="9601200" y="5361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41F8CF4-EABA-4825-B4CA-9D6E8F06BF63}"/>
              </a:ext>
            </a:extLst>
          </p:cNvPr>
          <p:cNvSpPr txBox="1">
            <a:spLocks/>
          </p:cNvSpPr>
          <p:nvPr/>
        </p:nvSpPr>
        <p:spPr>
          <a:xfrm>
            <a:off x="7619999" y="5818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B834499-A0F2-4719-85C4-EA5E052EF532}"/>
              </a:ext>
            </a:extLst>
          </p:cNvPr>
          <p:cNvSpPr txBox="1">
            <a:spLocks/>
          </p:cNvSpPr>
          <p:nvPr/>
        </p:nvSpPr>
        <p:spPr>
          <a:xfrm>
            <a:off x="9601200" y="5818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0AC98A-CE93-4FFA-B9D1-6A5FFC17C85E}"/>
              </a:ext>
            </a:extLst>
          </p:cNvPr>
          <p:cNvSpPr txBox="1"/>
          <p:nvPr/>
        </p:nvSpPr>
        <p:spPr>
          <a:xfrm>
            <a:off x="7620000" y="630549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Key           Value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437C2C80-6A84-4668-9C65-1E815785B968}"/>
              </a:ext>
            </a:extLst>
          </p:cNvPr>
          <p:cNvSpPr txBox="1">
            <a:spLocks/>
          </p:cNvSpPr>
          <p:nvPr/>
        </p:nvSpPr>
        <p:spPr>
          <a:xfrm>
            <a:off x="304800" y="2164730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Pesho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5C37777-F0A7-4E27-A76E-4CA11B917651}"/>
              </a:ext>
            </a:extLst>
          </p:cNvPr>
          <p:cNvSpPr txBox="1">
            <a:spLocks/>
          </p:cNvSpPr>
          <p:nvPr/>
        </p:nvSpPr>
        <p:spPr>
          <a:xfrm>
            <a:off x="7619998" y="4446767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noProof="1"/>
              <a:t>Alice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9948C7E0-347D-4A80-9BDB-C1E248ACB31B}"/>
              </a:ext>
            </a:extLst>
          </p:cNvPr>
          <p:cNvSpPr txBox="1">
            <a:spLocks/>
          </p:cNvSpPr>
          <p:nvPr/>
        </p:nvSpPr>
        <p:spPr>
          <a:xfrm>
            <a:off x="9601199" y="4446767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+</a:t>
            </a:r>
            <a:r>
              <a:rPr lang="en-US" sz="1800" b="1" noProof="1"/>
              <a:t>359-899-55-592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0BADC-1273-4FB5-AAF6-D632BF0D18FB}"/>
              </a:ext>
            </a:extLst>
          </p:cNvPr>
          <p:cNvSpPr txBox="1"/>
          <p:nvPr/>
        </p:nvSpPr>
        <p:spPr>
          <a:xfrm>
            <a:off x="7619998" y="1524000"/>
            <a:ext cx="396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HashMap&lt;String, String&gt;</a:t>
            </a:r>
          </a:p>
        </p:txBody>
      </p:sp>
      <p:sp>
        <p:nvSpPr>
          <p:cNvPr id="32" name="Title 3">
            <a:extLst>
              <a:ext uri="{FF2B5EF4-FFF2-40B4-BE49-F238E27FC236}">
                <a16:creationId xmlns:a16="http://schemas.microsoft.com/office/drawing/2014/main" id="{BCC60909-D9AF-4AAA-9D32-E7FED504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noProof="1">
                <a:latin typeface="Consolas" panose="020B0609020204030204" pitchFamily="49" charset="0"/>
              </a:rPr>
              <a:t>HashMap&lt;K, V&gt; – Remove()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86F1CC-F5E2-4921-8515-AA51AC02F25D}"/>
              </a:ext>
            </a:extLst>
          </p:cNvPr>
          <p:cNvSpPr txBox="1"/>
          <p:nvPr/>
        </p:nvSpPr>
        <p:spPr>
          <a:xfrm>
            <a:off x="4419601" y="2986389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Hash Function</a:t>
            </a:r>
          </a:p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D59895FF-DBD5-418C-92CB-3ACF6787B26E}"/>
              </a:ext>
            </a:extLst>
          </p:cNvPr>
          <p:cNvSpPr txBox="1">
            <a:spLocks/>
          </p:cNvSpPr>
          <p:nvPr/>
        </p:nvSpPr>
        <p:spPr>
          <a:xfrm>
            <a:off x="3962402" y="2987036"/>
            <a:ext cx="3352799" cy="6822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no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30" name="Slide Number">
            <a:extLst>
              <a:ext uri="{FF2B5EF4-FFF2-40B4-BE49-F238E27FC236}">
                <a16:creationId xmlns:a16="http://schemas.microsoft.com/office/drawing/2014/main" id="{62216DCA-263A-41B4-A79A-7251304FF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34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577E-6 4.44444E-6 L 0.35634 0.2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7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AE9B14B-A64D-40B5-8A3E-5A2F44F2C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/>
              <a:t>Looping Through Maps – Example</a:t>
            </a:r>
            <a:endParaRPr lang="bg-BG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BFA6F14-BD46-48B4-AF8E-03E6B7197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151121"/>
            <a:ext cx="112776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Map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dirty="0">
                <a:latin typeface="Consolas" pitchFamily="49" charset="0"/>
                <a:cs typeface="Consolas" pitchFamily="49" charset="0"/>
              </a:rPr>
              <a:t>String</a:t>
            </a:r>
            <a:r>
              <a:rPr lang="en-US" sz="2600" b="1" dirty="0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, Integer&gt; vehicles = new </a:t>
            </a:r>
            <a:r>
              <a:rPr lang="en-US" sz="2600" b="1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HashMap&lt;&gt;()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vehicles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.put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("BMW", 5);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vehicles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.put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("Mercedes", 3);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vehicles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.put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("Audi", 4);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vehicles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put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("BMW", 10);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for(String key: vehicles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.keySet())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System.out.println(key + " - " + vehicles</a:t>
            </a:r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.get(key)</a:t>
            </a:r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0AEB83-449D-46D2-8012-2A9FFBF2B8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484" y="5258955"/>
            <a:ext cx="2466989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Audi - 4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Mercedes - 3</a:t>
            </a:r>
          </a:p>
          <a:p>
            <a:r>
              <a:rPr lang="en-US" sz="26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BMW - 10</a:t>
            </a:r>
          </a:p>
        </p:txBody>
      </p:sp>
      <p:sp>
        <p:nvSpPr>
          <p:cNvPr id="8" name="Down Arrow 2">
            <a:extLst>
              <a:ext uri="{FF2B5EF4-FFF2-40B4-BE49-F238E27FC236}">
                <a16:creationId xmlns:a16="http://schemas.microsoft.com/office/drawing/2014/main" id="{DCE30EF7-F9A6-44F7-802A-D8AACA7F7827}"/>
              </a:ext>
            </a:extLst>
          </p:cNvPr>
          <p:cNvSpPr/>
          <p:nvPr/>
        </p:nvSpPr>
        <p:spPr>
          <a:xfrm>
            <a:off x="5416662" y="4268535"/>
            <a:ext cx="484632" cy="694081"/>
          </a:xfrm>
          <a:prstGeom prst="downArrow">
            <a:avLst>
              <a:gd name="adj1" fmla="val 50000"/>
              <a:gd name="adj2" fmla="val 6860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9" name="AutoShape 25">
            <a:extLst>
              <a:ext uri="{FF2B5EF4-FFF2-40B4-BE49-F238E27FC236}">
                <a16:creationId xmlns:a16="http://schemas.microsoft.com/office/drawing/2014/main" id="{92F0EE4B-FDC4-4FC5-BB50-566095693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9813" y="4115783"/>
            <a:ext cx="2215454" cy="846833"/>
          </a:xfrm>
          <a:prstGeom prst="wedgeRoundRectCallout">
            <a:avLst>
              <a:gd name="adj1" fmla="val -59428"/>
              <a:gd name="adj2" fmla="val -5614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value for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key 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25">
            <a:extLst>
              <a:ext uri="{FF2B5EF4-FFF2-40B4-BE49-F238E27FC236}">
                <a16:creationId xmlns:a16="http://schemas.microsoft.com/office/drawing/2014/main" id="{9C9C42DC-7E69-41D4-A79C-79397E4EE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3577" y="2628786"/>
            <a:ext cx="3248011" cy="435941"/>
          </a:xfrm>
          <a:prstGeom prst="wedgeRoundRectCallout">
            <a:avLst>
              <a:gd name="adj1" fmla="val -56675"/>
              <a:gd name="adj2" fmla="val 35569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Override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first value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25">
            <a:extLst>
              <a:ext uri="{FF2B5EF4-FFF2-40B4-BE49-F238E27FC236}">
                <a16:creationId xmlns:a16="http://schemas.microsoft.com/office/drawing/2014/main" id="{189FF27E-4890-4068-964D-E004DE795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3136289"/>
            <a:ext cx="3429000" cy="435940"/>
          </a:xfrm>
          <a:prstGeom prst="wedgeRoundRectCallout">
            <a:avLst>
              <a:gd name="adj1" fmla="val -55267"/>
              <a:gd name="adj2" fmla="val 12480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 set of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all keys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C8BE621A-ACBA-4597-9ACE-C9BBA4C20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868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3296DD-77A3-43C0-B088-B3D40F9E4A17}"/>
              </a:ext>
            </a:extLst>
          </p:cNvPr>
          <p:cNvSpPr txBox="1">
            <a:spLocks/>
          </p:cNvSpPr>
          <p:nvPr/>
        </p:nvSpPr>
        <p:spPr>
          <a:xfrm>
            <a:off x="190403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Write a program that </a:t>
            </a:r>
            <a:r>
              <a:rPr lang="en-US" sz="3200" b="1" dirty="0"/>
              <a:t>counts</a:t>
            </a:r>
            <a:r>
              <a:rPr lang="en-US" sz="3200" dirty="0"/>
              <a:t> in a given array of </a:t>
            </a:r>
            <a:r>
              <a:rPr lang="en-US" sz="3200" b="1" dirty="0"/>
              <a:t>double</a:t>
            </a:r>
            <a:r>
              <a:rPr lang="en-US" sz="3200" dirty="0"/>
              <a:t> values the   number of occurrences of each value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24614B6A-7020-43D1-A8C6-99DF9DE00EFF}"/>
              </a:ext>
            </a:extLst>
          </p:cNvPr>
          <p:cNvSpPr/>
          <p:nvPr/>
        </p:nvSpPr>
        <p:spPr>
          <a:xfrm>
            <a:off x="1143000" y="2393917"/>
            <a:ext cx="9057443" cy="1137515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>
            <a:solidFill>
              <a:schemeClr val="tx1"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>
            <a:extLst>
              <a:ext uri="{FF2B5EF4-FFF2-40B4-BE49-F238E27FC236}">
                <a16:creationId xmlns:a16="http://schemas.microsoft.com/office/drawing/2014/main" id="{1C1E618F-08FD-466F-A40F-A3FA9CB66C85}"/>
              </a:ext>
            </a:extLst>
          </p:cNvPr>
          <p:cNvGraphicFramePr>
            <a:graphicFrameLocks/>
          </p:cNvGraphicFramePr>
          <p:nvPr/>
        </p:nvGraphicFramePr>
        <p:xfrm>
          <a:off x="1342412" y="2623460"/>
          <a:ext cx="8640000" cy="684000"/>
        </p:xfrm>
        <a:graphic>
          <a:graphicData uri="http://schemas.openxmlformats.org/drawingml/2006/table">
            <a:tbl>
              <a:tblPr/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84000"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-2.5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-2.5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-5.5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-2.5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b="1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C42C8CFB-26DF-4C7D-93DC-60FC4DB25722}"/>
              </a:ext>
            </a:extLst>
          </p:cNvPr>
          <p:cNvSpPr/>
          <p:nvPr/>
        </p:nvSpPr>
        <p:spPr>
          <a:xfrm>
            <a:off x="7076243" y="3889471"/>
            <a:ext cx="3124200" cy="2639825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28575">
            <a:solidFill>
              <a:schemeClr val="tx1"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Bent-Up Arrow 3">
            <a:extLst>
              <a:ext uri="{FF2B5EF4-FFF2-40B4-BE49-F238E27FC236}">
                <a16:creationId xmlns:a16="http://schemas.microsoft.com/office/drawing/2014/main" id="{5F3EA5AE-6CBF-4FE6-BAFA-6C339A8E904B}"/>
              </a:ext>
            </a:extLst>
          </p:cNvPr>
          <p:cNvSpPr/>
          <p:nvPr/>
        </p:nvSpPr>
        <p:spPr>
          <a:xfrm rot="5400000">
            <a:off x="5633800" y="3823093"/>
            <a:ext cx="995063" cy="1127820"/>
          </a:xfrm>
          <a:prstGeom prst="bentUpArrow">
            <a:avLst>
              <a:gd name="adj1" fmla="val 25000"/>
              <a:gd name="adj2" fmla="val 25000"/>
              <a:gd name="adj3" fmla="val 4069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59913F2-A43F-428D-93A0-F46EDAE3EE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pPr lvl="0"/>
            <a:r>
              <a:rPr lang="en-US" dirty="0"/>
              <a:t>Problem: </a:t>
            </a:r>
            <a:r>
              <a:rPr lang="en-US"/>
              <a:t>Count Real Numbers</a:t>
            </a:r>
            <a:endParaRPr lang="bg-BG" dirty="0"/>
          </a:p>
        </p:txBody>
      </p:sp>
      <p:sp>
        <p:nvSpPr>
          <p:cNvPr id="2" name="TextBox 1"/>
          <p:cNvSpPr txBox="1"/>
          <p:nvPr/>
        </p:nvSpPr>
        <p:spPr>
          <a:xfrm>
            <a:off x="7304843" y="4115443"/>
            <a:ext cx="2654912" cy="218787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r>
              <a:rPr lang="en-US" sz="3200" b="1">
                <a:latin typeface="Consolas" panose="020B0609020204030204" pitchFamily="49" charset="0"/>
              </a:rPr>
              <a:t>-2.5 -&gt; 3</a:t>
            </a:r>
          </a:p>
          <a:p>
            <a:r>
              <a:rPr lang="en-US" sz="3200" b="1">
                <a:latin typeface="Consolas" panose="020B0609020204030204" pitchFamily="49" charset="0"/>
              </a:rPr>
              <a:t>4.0 -&gt; 2</a:t>
            </a:r>
          </a:p>
          <a:p>
            <a:r>
              <a:rPr lang="en-US" sz="3200" b="1">
                <a:latin typeface="Consolas" panose="020B0609020204030204" pitchFamily="49" charset="0"/>
              </a:rPr>
              <a:t>3.0 -&gt; 4</a:t>
            </a:r>
          </a:p>
          <a:p>
            <a:r>
              <a:rPr lang="en-US" sz="3200" b="1">
                <a:latin typeface="Consolas" panose="020B0609020204030204" pitchFamily="49" charset="0"/>
              </a:rPr>
              <a:t>-5.5 -&gt; 1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939A8B57-A4EF-40FC-994F-F10956CFAD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190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0BAC6757-91C6-47B3-8D14-4387636CB7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Count Real Numbers</a:t>
            </a:r>
            <a:endParaRPr lang="bg-BG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5B02E2B-F3B9-4F29-BA74-95E56CC08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889" y="1384913"/>
            <a:ext cx="11916222" cy="47859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LinkedHashMap&lt;Double, Integer&gt; result = new LinkedHashMap&lt;&gt;();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for (Double number : input) {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if (!result.containsKey(number)) {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result.put(number, 1);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 else {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result.put(number, result.get(number) + 1);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for (Double key : result.keySet()) {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System.out.println(key + " -&gt; " + result.get(key));</a:t>
            </a:r>
          </a:p>
          <a:p>
            <a:r>
              <a:rPr lang="en-US" sz="27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F0AF9-7217-49F4-A7EF-E1287E654B87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https://judge.softuni.bg/Contests/1462/Sets-And-Maps-Lab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D599FC39-1E14-4BCF-9393-321FEA9D7B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491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F8E088-9168-4A76-8F86-BBE4798B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TreeMap&lt;K, V&gt; – Put()</a:t>
            </a:r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2E92D0-8C6F-4413-A1EB-7234DAA12217}"/>
              </a:ext>
            </a:extLst>
          </p:cNvPr>
          <p:cNvSpPr txBox="1"/>
          <p:nvPr/>
        </p:nvSpPr>
        <p:spPr>
          <a:xfrm>
            <a:off x="7619998" y="1524000"/>
            <a:ext cx="396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Tree Map&lt;String, String&gt;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A851C116-2E9D-49C7-8272-68567E0D74A0}"/>
              </a:ext>
            </a:extLst>
          </p:cNvPr>
          <p:cNvSpPr txBox="1">
            <a:spLocks/>
          </p:cNvSpPr>
          <p:nvPr/>
        </p:nvSpPr>
        <p:spPr>
          <a:xfrm>
            <a:off x="7619998" y="2160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7735AD3-E8F4-47CA-AEBD-65B459B7AFC0}"/>
              </a:ext>
            </a:extLst>
          </p:cNvPr>
          <p:cNvSpPr txBox="1">
            <a:spLocks/>
          </p:cNvSpPr>
          <p:nvPr/>
        </p:nvSpPr>
        <p:spPr>
          <a:xfrm>
            <a:off x="9601199" y="2160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CC648AB-9DED-4101-BEB5-BC4A4CE396C0}"/>
              </a:ext>
            </a:extLst>
          </p:cNvPr>
          <p:cNvSpPr txBox="1">
            <a:spLocks/>
          </p:cNvSpPr>
          <p:nvPr/>
        </p:nvSpPr>
        <p:spPr>
          <a:xfrm>
            <a:off x="7619999" y="2617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1753988-DABC-4210-9BAF-5345C949B166}"/>
              </a:ext>
            </a:extLst>
          </p:cNvPr>
          <p:cNvSpPr txBox="1">
            <a:spLocks/>
          </p:cNvSpPr>
          <p:nvPr/>
        </p:nvSpPr>
        <p:spPr>
          <a:xfrm>
            <a:off x="9601200" y="2617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3D206F3-2F4B-4D7D-804E-387D522B93BF}"/>
              </a:ext>
            </a:extLst>
          </p:cNvPr>
          <p:cNvSpPr txBox="1">
            <a:spLocks/>
          </p:cNvSpPr>
          <p:nvPr/>
        </p:nvSpPr>
        <p:spPr>
          <a:xfrm>
            <a:off x="7619999" y="3075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7FDB2E3-EA2C-4CD3-8EE9-994D8EFCEA3A}"/>
              </a:ext>
            </a:extLst>
          </p:cNvPr>
          <p:cNvSpPr txBox="1">
            <a:spLocks/>
          </p:cNvSpPr>
          <p:nvPr/>
        </p:nvSpPr>
        <p:spPr>
          <a:xfrm>
            <a:off x="9601200" y="3075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7BD7D66-7890-407A-81E7-631369DD5468}"/>
              </a:ext>
            </a:extLst>
          </p:cNvPr>
          <p:cNvSpPr txBox="1">
            <a:spLocks/>
          </p:cNvSpPr>
          <p:nvPr/>
        </p:nvSpPr>
        <p:spPr>
          <a:xfrm>
            <a:off x="7619999" y="3532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F3BF911-1F1E-4241-A6F2-672600F9DB6A}"/>
              </a:ext>
            </a:extLst>
          </p:cNvPr>
          <p:cNvSpPr txBox="1">
            <a:spLocks/>
          </p:cNvSpPr>
          <p:nvPr/>
        </p:nvSpPr>
        <p:spPr>
          <a:xfrm>
            <a:off x="9601200" y="3532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C71B451-E32B-4E74-890A-25B53EB11312}"/>
              </a:ext>
            </a:extLst>
          </p:cNvPr>
          <p:cNvSpPr txBox="1">
            <a:spLocks/>
          </p:cNvSpPr>
          <p:nvPr/>
        </p:nvSpPr>
        <p:spPr>
          <a:xfrm>
            <a:off x="7619999" y="39895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B0AA639-DA07-4B46-A3AB-CE5437F31CDF}"/>
              </a:ext>
            </a:extLst>
          </p:cNvPr>
          <p:cNvSpPr txBox="1">
            <a:spLocks/>
          </p:cNvSpPr>
          <p:nvPr/>
        </p:nvSpPr>
        <p:spPr>
          <a:xfrm>
            <a:off x="9601200" y="39895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17B93890-BC53-462B-80F0-0BC9B89175E8}"/>
              </a:ext>
            </a:extLst>
          </p:cNvPr>
          <p:cNvSpPr txBox="1">
            <a:spLocks/>
          </p:cNvSpPr>
          <p:nvPr/>
        </p:nvSpPr>
        <p:spPr>
          <a:xfrm>
            <a:off x="7619999" y="4446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DA1FB74C-9E46-459E-BC50-8E7DA3AED71E}"/>
              </a:ext>
            </a:extLst>
          </p:cNvPr>
          <p:cNvSpPr txBox="1">
            <a:spLocks/>
          </p:cNvSpPr>
          <p:nvPr/>
        </p:nvSpPr>
        <p:spPr>
          <a:xfrm>
            <a:off x="9601200" y="44467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BF905AF-1754-445B-AAC7-2549929EF994}"/>
              </a:ext>
            </a:extLst>
          </p:cNvPr>
          <p:cNvSpPr txBox="1">
            <a:spLocks/>
          </p:cNvSpPr>
          <p:nvPr/>
        </p:nvSpPr>
        <p:spPr>
          <a:xfrm>
            <a:off x="7619999" y="4903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09F5DB7-74BF-40D4-884A-B3CAF0DC4BCA}"/>
              </a:ext>
            </a:extLst>
          </p:cNvPr>
          <p:cNvSpPr txBox="1">
            <a:spLocks/>
          </p:cNvSpPr>
          <p:nvPr/>
        </p:nvSpPr>
        <p:spPr>
          <a:xfrm>
            <a:off x="9601200" y="49039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62B18F97-B5DE-4F84-A675-B74ACD170AEE}"/>
              </a:ext>
            </a:extLst>
          </p:cNvPr>
          <p:cNvSpPr txBox="1">
            <a:spLocks/>
          </p:cNvSpPr>
          <p:nvPr/>
        </p:nvSpPr>
        <p:spPr>
          <a:xfrm>
            <a:off x="7619999" y="5361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D9956340-A462-4614-83DE-8D56DD024455}"/>
              </a:ext>
            </a:extLst>
          </p:cNvPr>
          <p:cNvSpPr txBox="1">
            <a:spLocks/>
          </p:cNvSpPr>
          <p:nvPr/>
        </p:nvSpPr>
        <p:spPr>
          <a:xfrm>
            <a:off x="9601200" y="53611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812F2C7-A18E-4B2A-A8A8-2F658BDBBF5F}"/>
              </a:ext>
            </a:extLst>
          </p:cNvPr>
          <p:cNvSpPr txBox="1">
            <a:spLocks/>
          </p:cNvSpPr>
          <p:nvPr/>
        </p:nvSpPr>
        <p:spPr>
          <a:xfrm>
            <a:off x="7619999" y="5818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9E72463-4E4E-4401-9357-9A303A801F46}"/>
              </a:ext>
            </a:extLst>
          </p:cNvPr>
          <p:cNvSpPr txBox="1">
            <a:spLocks/>
          </p:cNvSpPr>
          <p:nvPr/>
        </p:nvSpPr>
        <p:spPr>
          <a:xfrm>
            <a:off x="9601200" y="5818366"/>
            <a:ext cx="1981200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4DE2A8-72A6-4D91-8505-0FB461A370A6}"/>
              </a:ext>
            </a:extLst>
          </p:cNvPr>
          <p:cNvSpPr txBox="1"/>
          <p:nvPr/>
        </p:nvSpPr>
        <p:spPr>
          <a:xfrm>
            <a:off x="7620000" y="630549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Key           Value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200F5AE-345F-4F9F-AF4B-9293E24EA91A}"/>
              </a:ext>
            </a:extLst>
          </p:cNvPr>
          <p:cNvSpPr txBox="1">
            <a:spLocks/>
          </p:cNvSpPr>
          <p:nvPr/>
        </p:nvSpPr>
        <p:spPr>
          <a:xfrm>
            <a:off x="304800" y="2164081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Alice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FFE6E97-D480-49BA-82BA-B2ADFBEA4C36}"/>
              </a:ext>
            </a:extLst>
          </p:cNvPr>
          <p:cNvSpPr txBox="1">
            <a:spLocks/>
          </p:cNvSpPr>
          <p:nvPr/>
        </p:nvSpPr>
        <p:spPr>
          <a:xfrm>
            <a:off x="2286000" y="2164081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+359-899-55-592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5C20035-1E11-49E0-9F6E-D7240E07F4F8}"/>
              </a:ext>
            </a:extLst>
          </p:cNvPr>
          <p:cNvSpPr txBox="1">
            <a:spLocks/>
          </p:cNvSpPr>
          <p:nvPr/>
        </p:nvSpPr>
        <p:spPr>
          <a:xfrm>
            <a:off x="7604013" y="1530207"/>
            <a:ext cx="3962399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noProof="1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44614BC-E79C-43CC-8C53-6D68DF927C14}"/>
              </a:ext>
            </a:extLst>
          </p:cNvPr>
          <p:cNvSpPr txBox="1">
            <a:spLocks/>
          </p:cNvSpPr>
          <p:nvPr/>
        </p:nvSpPr>
        <p:spPr>
          <a:xfrm>
            <a:off x="304800" y="2164730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Pesho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D4507227-D3B3-47F6-AC90-0D55335647A9}"/>
              </a:ext>
            </a:extLst>
          </p:cNvPr>
          <p:cNvSpPr txBox="1">
            <a:spLocks/>
          </p:cNvSpPr>
          <p:nvPr/>
        </p:nvSpPr>
        <p:spPr>
          <a:xfrm>
            <a:off x="2286000" y="2164730"/>
            <a:ext cx="1981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80000" tIns="91440" rIns="180000" bIns="91440" rtlCol="0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noProof="1"/>
              <a:t>0881-123-987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E7F22A-27D9-463D-BB42-313F99EF3442}"/>
              </a:ext>
            </a:extLst>
          </p:cNvPr>
          <p:cNvSpPr txBox="1"/>
          <p:nvPr/>
        </p:nvSpPr>
        <p:spPr>
          <a:xfrm>
            <a:off x="4419601" y="2986389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TreeMap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Function</a:t>
            </a:r>
          </a:p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Put()</a:t>
            </a:r>
          </a:p>
        </p:txBody>
      </p:sp>
      <p:sp>
        <p:nvSpPr>
          <p:cNvPr id="31" name="Slide Number">
            <a:extLst>
              <a:ext uri="{FF2B5EF4-FFF2-40B4-BE49-F238E27FC236}">
                <a16:creationId xmlns:a16="http://schemas.microsoft.com/office/drawing/2014/main" id="{0D78DBFF-6924-467C-8974-089640D20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285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577E-6 4.44444E-6 L 0.60015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8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4.44444E-6 L 0.60016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99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577E-6 4.44444E-6 L 0.60015 -0.0020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8" y="-11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7041E-7 4.44444E-6 L 0.60016 -0.0020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8" y="-11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6577E-6 -4.07407E-6 L 0.60015 -4.07407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7041E-7 -4.07407E-6 L 0.60016 4.44444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8" y="32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015 -0.00024 L 0.60015 0.0664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016 -0.00024 L 0.60016 0.0664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28" grpId="2" animBg="1"/>
      <p:bldP spid="30" grpId="0" animBg="1"/>
      <p:bldP spid="30" grpId="1" animBg="1"/>
      <p:bldP spid="30" grpId="2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4FC13-AF59-4CD9-87E3-25B769BB9B4A}"/>
              </a:ext>
            </a:extLst>
          </p:cNvPr>
          <p:cNvSpPr txBox="1">
            <a:spLocks/>
          </p:cNvSpPr>
          <p:nvPr/>
        </p:nvSpPr>
        <p:spPr>
          <a:xfrm>
            <a:off x="190403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Write a program that:</a:t>
            </a:r>
          </a:p>
          <a:p>
            <a:pPr lvl="1"/>
            <a:r>
              <a:rPr lang="en-US" sz="3000" dirty="0"/>
              <a:t>Reads a list of students and their score for some courses</a:t>
            </a:r>
          </a:p>
          <a:p>
            <a:pPr lvl="1"/>
            <a:r>
              <a:rPr lang="en-US" sz="3000" dirty="0"/>
              <a:t>Prints on the console sorted list with average score for each student </a:t>
            </a:r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1995C020-BA4C-444A-8592-EF071B589917}"/>
              </a:ext>
            </a:extLst>
          </p:cNvPr>
          <p:cNvSpPr/>
          <p:nvPr/>
        </p:nvSpPr>
        <p:spPr>
          <a:xfrm>
            <a:off x="477524" y="3347795"/>
            <a:ext cx="6025279" cy="260661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aphicFrame>
        <p:nvGraphicFramePr>
          <p:cNvPr id="7" name="Group 134">
            <a:extLst>
              <a:ext uri="{FF2B5EF4-FFF2-40B4-BE49-F238E27FC236}">
                <a16:creationId xmlns:a16="http://schemas.microsoft.com/office/drawing/2014/main" id="{38443622-0F54-4B5B-9BFB-83398AB62FE1}"/>
              </a:ext>
            </a:extLst>
          </p:cNvPr>
          <p:cNvGraphicFramePr>
            <a:graphicFrameLocks/>
          </p:cNvGraphicFramePr>
          <p:nvPr/>
        </p:nvGraphicFramePr>
        <p:xfrm>
          <a:off x="676243" y="3574180"/>
          <a:ext cx="5627843" cy="2153840"/>
        </p:xfrm>
        <a:graphic>
          <a:graphicData uri="http://schemas.openxmlformats.org/drawingml/2006/table">
            <a:tbl>
              <a:tblPr/>
              <a:tblGrid>
                <a:gridCol w="161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2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84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endParaRPr lang="bg-BG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B4C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Java Advanced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B4C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en-US" sz="24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OOP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B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Gosho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3.75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Mara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4.25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Pesho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04AAD7D3-EFAD-4F46-9A63-B1F77D6D750F}"/>
              </a:ext>
            </a:extLst>
          </p:cNvPr>
          <p:cNvSpPr/>
          <p:nvPr/>
        </p:nvSpPr>
        <p:spPr>
          <a:xfrm>
            <a:off x="7451708" y="3347795"/>
            <a:ext cx="4123448" cy="2606613"/>
          </a:xfrm>
          <a:prstGeom prst="roundRect">
            <a:avLst>
              <a:gd name="adj" fmla="val 6659"/>
            </a:avLst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  <a:alpha val="50000"/>
              </a:schemeClr>
            </a:solidFill>
            <a:prstDash val="sysDash"/>
          </a:ln>
        </p:spPr>
        <p:txBody>
          <a:bodyPr vert="horz" wrap="square" lIns="144000" tIns="108000" rIns="144000" bIns="108000" rtlCol="0">
            <a:noAutofit/>
          </a:bodyPr>
          <a:lstStyle/>
          <a:p>
            <a:pPr defTabSz="1218987">
              <a:buClr>
                <a:srgbClr val="F2B254"/>
              </a:buClr>
              <a:buSzPct val="100000"/>
            </a:pPr>
            <a:endParaRPr lang="en-US" sz="24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ight Arrow 11">
            <a:extLst>
              <a:ext uri="{FF2B5EF4-FFF2-40B4-BE49-F238E27FC236}">
                <a16:creationId xmlns:a16="http://schemas.microsoft.com/office/drawing/2014/main" id="{759042D6-E3AA-44B3-A2DF-80E4E632C759}"/>
              </a:ext>
            </a:extLst>
          </p:cNvPr>
          <p:cNvSpPr/>
          <p:nvPr/>
        </p:nvSpPr>
        <p:spPr>
          <a:xfrm>
            <a:off x="6634475" y="4343400"/>
            <a:ext cx="68556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9A210B5-5FF0-4C51-AA82-9049336F4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pPr lvl="0"/>
            <a:r>
              <a:rPr lang="en-US" dirty="0"/>
              <a:t>Problem: Academy Graduation</a:t>
            </a:r>
            <a:endParaRPr lang="bg-BG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C36152A-3932-4632-9244-2D628156E901}"/>
              </a:ext>
            </a:extLst>
          </p:cNvPr>
          <p:cNvGraphicFramePr>
            <a:graphicFrameLocks noGrp="1"/>
          </p:cNvGraphicFramePr>
          <p:nvPr/>
        </p:nvGraphicFramePr>
        <p:xfrm>
          <a:off x="7657598" y="3567658"/>
          <a:ext cx="3698275" cy="2166884"/>
        </p:xfrm>
        <a:graphic>
          <a:graphicData uri="http://schemas.openxmlformats.org/drawingml/2006/table">
            <a:tbl>
              <a:tblPr/>
              <a:tblGrid>
                <a:gridCol w="156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1721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endParaRPr lang="bg-BG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Average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721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Gosho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4,375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721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Mara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5,125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721"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Pesho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218987" rtl="0" eaLnBrk="1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5,25</a:t>
                      </a:r>
                      <a:endParaRPr lang="bg-BG" sz="2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8FB7F6-39CD-460D-8545-BDFA0AF2829D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https://judge.softuni.bg/Contests/1462/Sets-And-Maps-Lab</a:t>
            </a:r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FA6C452-62B7-4BDA-853E-A2E49E075C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49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18EB510-69F5-4979-AB3D-8F126F359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Solution: Academy Graduation</a:t>
            </a:r>
            <a:endParaRPr lang="bg-BG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B27439D-2C71-4A6C-B472-6D62CC0A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60265"/>
            <a:ext cx="109728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TreeMap &lt;String,Double[]&gt; graduationList = new TreeMap&lt;&gt;();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for (int i = 0; i &lt; numberOfStudents; i++) {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String name = scanner.nextLine();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String[] scoresStrings = scanner.nextLine().split(" ");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Double[] scores = new Double[scoresStrings.length];</a:t>
            </a:r>
          </a:p>
          <a:p>
            <a:endParaRPr lang="en-US" sz="2600" b="1" noProof="1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for (int j = 0; j &lt; scoresStrings.length; j++) {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scores[j] = Double.parseDouble(scoresStrings[j]);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graduationList.put(name, scores);</a:t>
            </a:r>
          </a:p>
          <a:p>
            <a:r>
              <a:rPr lang="en-US" sz="2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r>
              <a:rPr lang="en-US" sz="2600" b="1" i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//TODO: print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CC85C7-9F0B-492B-8F61-C89D46CFFCF3}"/>
              </a:ext>
            </a:extLst>
          </p:cNvPr>
          <p:cNvSpPr txBox="1"/>
          <p:nvPr/>
        </p:nvSpPr>
        <p:spPr>
          <a:xfrm>
            <a:off x="721083" y="6404632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https://judge.softuni.bg/Contests/1462/Sets-And-Maps-Lab</a:t>
            </a:r>
            <a:endParaRPr lang="en-US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FF65ABE-B7CA-4022-B8E0-291A25929E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020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Why don't use Stack and Queue?</a:t>
            </a:r>
          </a:p>
          <a:p>
            <a:pPr lvl="1"/>
            <a:r>
              <a:rPr lang="en-US" dirty="0"/>
              <a:t>Implementation details which make </a:t>
            </a:r>
            <a:r>
              <a:rPr lang="en-US" b="1" dirty="0">
                <a:solidFill>
                  <a:srgbClr val="FF0000"/>
                </a:solidFill>
              </a:rPr>
              <a:t>unsecure usability</a:t>
            </a:r>
          </a:p>
          <a:p>
            <a:pPr lvl="1"/>
            <a:r>
              <a:rPr lang="en-US" dirty="0"/>
              <a:t>In many cases those structures will </a:t>
            </a:r>
            <a:r>
              <a:rPr lang="en-US" b="1" dirty="0">
                <a:solidFill>
                  <a:srgbClr val="FF0000"/>
                </a:solidFill>
              </a:rPr>
              <a:t>decrease the performance</a:t>
            </a:r>
          </a:p>
          <a:p>
            <a:r>
              <a:rPr lang="en-US" dirty="0"/>
              <a:t>Why to use ArrayDeque?</a:t>
            </a:r>
          </a:p>
          <a:p>
            <a:pPr lvl="1"/>
            <a:r>
              <a:rPr lang="en-US" dirty="0"/>
              <a:t>Implementation which makes the structure </a:t>
            </a:r>
            <a:r>
              <a:rPr lang="en-US" b="1" dirty="0">
                <a:solidFill>
                  <a:schemeClr val="bg1"/>
                </a:solidFill>
              </a:rPr>
              <a:t>more secure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Better performance </a:t>
            </a:r>
            <a:r>
              <a:rPr lang="en-US" dirty="0"/>
              <a:t>and usability</a:t>
            </a:r>
          </a:p>
          <a:p>
            <a:pPr lvl="1"/>
            <a:r>
              <a:rPr lang="en-US" dirty="0"/>
              <a:t>Methods which operate as those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/>
              <a:t>structures suggest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and Queue vs. </a:t>
            </a:r>
            <a:r>
              <a:rPr lang="en-US" dirty="0" err="1"/>
              <a:t>ArrayDeque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536C312-8D1F-48FA-B767-F657D7447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27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B890831-7008-4999-9600-AF152339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52400"/>
            <a:ext cx="10134600" cy="914400"/>
          </a:xfrm>
        </p:spPr>
        <p:txBody>
          <a:bodyPr>
            <a:normAutofit/>
          </a:bodyPr>
          <a:lstStyle/>
          <a:p>
            <a:r>
              <a:rPr lang="en-US" sz="3100" noProof="1"/>
              <a:t>HashMap&lt;K, V&gt;, TreeMap&lt;K, V&gt;, LinkedHashMap&lt;K, V&gt;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AC8CF4-B9C0-46EC-BE83-DAC61892445D}"/>
              </a:ext>
            </a:extLst>
          </p:cNvPr>
          <p:cNvSpPr txBox="1">
            <a:spLocks/>
          </p:cNvSpPr>
          <p:nvPr/>
        </p:nvSpPr>
        <p:spPr>
          <a:xfrm>
            <a:off x="380999" y="1219200"/>
            <a:ext cx="11266504" cy="5502279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s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ize()</a:t>
            </a:r>
            <a:r>
              <a:rPr lang="en-US" sz="3200" dirty="0">
                <a:solidFill>
                  <a:srgbClr val="FF0000"/>
                </a:solidFill>
              </a:rPr>
              <a:t> - </a:t>
            </a:r>
            <a:r>
              <a:rPr lang="en-US" sz="3200" dirty="0"/>
              <a:t>the number of key-value pairs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keySet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b="1" dirty="0">
                <a:solidFill>
                  <a:srgbClr val="FF0000"/>
                </a:solidFill>
                <a:cs typeface="Consolas" panose="020B0609020204030204" pitchFamily="49" charset="0"/>
              </a:rPr>
              <a:t> </a:t>
            </a:r>
            <a:r>
              <a:rPr lang="en-US" sz="3200" dirty="0">
                <a:solidFill>
                  <a:srgbClr val="FF0000"/>
                </a:solidFill>
              </a:rPr>
              <a:t>- </a:t>
            </a:r>
            <a:r>
              <a:rPr lang="en-US" sz="3200" dirty="0"/>
              <a:t>a set of unique keys</a:t>
            </a:r>
          </a:p>
          <a:p>
            <a:pPr>
              <a:spcBef>
                <a:spcPts val="1200"/>
              </a:spcBef>
              <a:buClr>
                <a:schemeClr val="tx1"/>
              </a:buClr>
            </a:pP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values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b="1" dirty="0">
                <a:solidFill>
                  <a:srgbClr val="FF0000"/>
                </a:solidFill>
                <a:cs typeface="Consolas" panose="020B0609020204030204" pitchFamily="49" charset="0"/>
              </a:rPr>
              <a:t> </a:t>
            </a:r>
            <a:r>
              <a:rPr lang="en-US" sz="3200" dirty="0"/>
              <a:t>- a collection of all values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Basic operations - 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put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3200" dirty="0">
                <a:solidFill>
                  <a:srgbClr val="FF0000"/>
                </a:solidFill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remove()</a:t>
            </a:r>
            <a:r>
              <a:rPr lang="en-US" sz="3200" dirty="0">
                <a:solidFill>
                  <a:srgbClr val="FF0000"/>
                </a:solidFill>
              </a:rPr>
              <a:t>, 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</a:rPr>
              <a:t>c</a:t>
            </a:r>
            <a:r>
              <a:rPr lang="en-US" sz="3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lear() </a:t>
            </a:r>
          </a:p>
          <a:p>
            <a:pPr>
              <a:spcBef>
                <a:spcPts val="1200"/>
              </a:spcBef>
            </a:pPr>
            <a:r>
              <a:rPr lang="en-US" sz="3200" dirty="0"/>
              <a:t>Boolean </a:t>
            </a:r>
            <a:r>
              <a:rPr lang="en-US" sz="3200" noProof="1"/>
              <a:t>methods:</a:t>
            </a: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sz="3000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containsKey()</a:t>
            </a:r>
            <a:r>
              <a:rPr lang="en-US" sz="3000" noProof="1">
                <a:solidFill>
                  <a:srgbClr val="FF0000"/>
                </a:solidFill>
              </a:rPr>
              <a:t> - </a:t>
            </a:r>
            <a:r>
              <a:rPr lang="en-US" sz="3000" noProof="1"/>
              <a:t>checks if a key is present in the Map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1200"/>
              </a:spcBef>
              <a:buClr>
                <a:schemeClr val="tx1"/>
              </a:buClr>
            </a:pPr>
            <a:r>
              <a:rPr lang="en-US" sz="3000" b="1" noProof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containsValue()</a:t>
            </a:r>
            <a:r>
              <a:rPr lang="en-US" sz="3000" noProof="1">
                <a:solidFill>
                  <a:srgbClr val="FF0000"/>
                </a:solidFill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-</a:t>
            </a:r>
            <a:r>
              <a:rPr lang="en-US" sz="3000" noProof="1">
                <a:latin typeface="+mj-lt"/>
                <a:cs typeface="Consolas" panose="020B0609020204030204" pitchFamily="49" charset="0"/>
              </a:rPr>
              <a:t> </a:t>
            </a:r>
            <a:r>
              <a:rPr lang="en-US" sz="3000" noProof="1"/>
              <a:t>checks if a value is present in the Map</a:t>
            </a:r>
            <a:endParaRPr lang="en-US" sz="3000" noProof="1">
              <a:latin typeface="Calibri (Body)"/>
              <a:cs typeface="Consolas" panose="020B0609020204030204" pitchFamily="49" charset="0"/>
            </a:endParaRP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7C552F6-730D-4C1A-9C38-7FBF0266E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64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 dirty="0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>
                <a:solidFill>
                  <a:srgbClr val="FFA000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>
                <a:solidFill>
                  <a:srgbClr val="234465"/>
                </a:solidFill>
                <a:latin typeface="Calibri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637806" y="1724211"/>
            <a:ext cx="8061292" cy="4671440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8072">
              <a:lnSpc>
                <a:spcPct val="100000"/>
              </a:lnSpc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HashSet&lt;E&gt;, </a:t>
            </a:r>
            <a:r>
              <a:rPr lang="en-US" sz="3400" b="1" dirty="0" err="1">
                <a:solidFill>
                  <a:schemeClr val="bg1"/>
                </a:solidFill>
              </a:rPr>
              <a:t>TreeSet</a:t>
            </a:r>
            <a:r>
              <a:rPr lang="en-US" sz="3400" b="1" dirty="0">
                <a:solidFill>
                  <a:schemeClr val="bg1"/>
                </a:solidFill>
              </a:rPr>
              <a:t>&lt;E&gt; </a:t>
            </a:r>
            <a:r>
              <a:rPr lang="en-US" sz="3400" dirty="0">
                <a:solidFill>
                  <a:srgbClr val="FFFFFF"/>
                </a:solidFill>
              </a:rPr>
              <a:t>and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b="1" dirty="0" err="1">
                <a:solidFill>
                  <a:schemeClr val="bg1"/>
                </a:solidFill>
              </a:rPr>
              <a:t>LinkedHashSet</a:t>
            </a:r>
            <a:r>
              <a:rPr lang="en-US" sz="3400" b="1" dirty="0">
                <a:solidFill>
                  <a:schemeClr val="bg1"/>
                </a:solidFill>
              </a:rPr>
              <a:t>&lt;E&gt;</a:t>
            </a:r>
            <a:r>
              <a:rPr lang="en-US" sz="3400" dirty="0">
                <a:solidFill>
                  <a:srgbClr val="FFFFFF"/>
                </a:solidFill>
              </a:rPr>
              <a:t> hold unique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elements and are very fast</a:t>
            </a:r>
          </a:p>
          <a:p>
            <a:pPr marL="456778" indent="-456778" defTabSz="1218072"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</a:pPr>
            <a:r>
              <a:rPr lang="en-US" sz="3400" b="1" dirty="0">
                <a:solidFill>
                  <a:schemeClr val="bg1"/>
                </a:solidFill>
              </a:rPr>
              <a:t>HashMap&lt;K, V&gt;, </a:t>
            </a:r>
            <a:r>
              <a:rPr lang="en-US" sz="3400" b="1" dirty="0" err="1">
                <a:solidFill>
                  <a:schemeClr val="bg1"/>
                </a:solidFill>
              </a:rPr>
              <a:t>TreeMap</a:t>
            </a:r>
            <a:r>
              <a:rPr lang="en-US" sz="3400" b="1" dirty="0">
                <a:solidFill>
                  <a:schemeClr val="bg1"/>
                </a:solidFill>
              </a:rPr>
              <a:t>&lt;K, V&gt; </a:t>
            </a:r>
            <a:r>
              <a:rPr lang="en-US" sz="3400" dirty="0">
                <a:solidFill>
                  <a:srgbClr val="FFFFFF"/>
                </a:solidFill>
              </a:rPr>
              <a:t>and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b="1" dirty="0" err="1">
                <a:solidFill>
                  <a:schemeClr val="bg1"/>
                </a:solidFill>
              </a:rPr>
              <a:t>LinkedHashMap</a:t>
            </a:r>
            <a:r>
              <a:rPr lang="en-US" sz="3400" b="1" dirty="0">
                <a:solidFill>
                  <a:schemeClr val="bg1"/>
                </a:solidFill>
              </a:rPr>
              <a:t>&lt;K, V&gt;</a:t>
            </a:r>
            <a:r>
              <a:rPr lang="en-US" sz="3400" dirty="0">
                <a:solidFill>
                  <a:srgbClr val="FFFFFF"/>
                </a:solidFill>
              </a:rPr>
              <a:t> are 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associative arrays where a value is</a:t>
            </a:r>
            <a:br>
              <a:rPr lang="en-US" sz="3400" dirty="0">
                <a:solidFill>
                  <a:srgbClr val="FFFFFF"/>
                </a:solidFill>
              </a:rPr>
            </a:br>
            <a:r>
              <a:rPr lang="en-US" sz="3400" dirty="0">
                <a:solidFill>
                  <a:srgbClr val="FFFFFF"/>
                </a:solidFill>
              </a:rPr>
              <a:t>accessed by its key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0F0328AE-F85B-4DDA-8826-686405D073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4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3C3A5D9-6555-422A-8B58-FF64484C2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Using Streams, Files, Serialization</a:t>
            </a:r>
          </a:p>
          <a:p>
            <a:endParaRPr lang="bg-BG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7915F5-7707-4FF7-A695-485AFE5B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and Streams</a:t>
            </a:r>
            <a:endParaRPr lang="bg-B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132577-CFE1-4F8B-BD68-07B9D9065A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43191" y="5754831"/>
            <a:ext cx="2950749" cy="705377"/>
          </a:xfrm>
        </p:spPr>
        <p:txBody>
          <a:bodyPr/>
          <a:lstStyle/>
          <a:p>
            <a:r>
              <a:rPr lang="en-US" dirty="0"/>
              <a:t>Software University</a:t>
            </a:r>
          </a:p>
          <a:p>
            <a:endParaRPr lang="bg-B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0D1E57-C427-434E-B66A-34ED70C1AD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107519"/>
            <a:ext cx="2950749" cy="642026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https://softuni.bg</a:t>
            </a:r>
            <a:endParaRPr lang="en-US" dirty="0"/>
          </a:p>
          <a:p>
            <a:endParaRPr lang="bg-B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044C1C-0C80-4130-87C9-34EB2DF1765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72561" y="4971451"/>
            <a:ext cx="2950749" cy="958651"/>
          </a:xfrm>
        </p:spPr>
        <p:txBody>
          <a:bodyPr/>
          <a:lstStyle/>
          <a:p>
            <a:r>
              <a:rPr lang="en-US" dirty="0"/>
              <a:t>SoftUni Team</a:t>
            </a:r>
          </a:p>
          <a:p>
            <a:endParaRPr lang="bg-B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B31C1-521A-4178-AFC5-4D38A279DE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72561" y="5383596"/>
            <a:ext cx="2950749" cy="832014"/>
          </a:xfrm>
        </p:spPr>
        <p:txBody>
          <a:bodyPr/>
          <a:lstStyle/>
          <a:p>
            <a:r>
              <a:rPr lang="en-US" sz="2300" dirty="0"/>
              <a:t>Technical Trainers</a:t>
            </a:r>
          </a:p>
          <a:p>
            <a:endParaRPr lang="bg-B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9FCC80-8A45-4D95-B836-47DE6A04C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5" y="1616301"/>
            <a:ext cx="2362199" cy="31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DEBEB-1172-47D0-B257-62B7B10221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Streams Basics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dirty="0"/>
              <a:t>Opening a File Stream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dirty="0"/>
              <a:t>Closing a File Stream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Types of Streams</a:t>
            </a:r>
          </a:p>
          <a:p>
            <a:pPr marL="933139" lvl="1" indent="-457200">
              <a:lnSpc>
                <a:spcPct val="100000"/>
              </a:lnSpc>
            </a:pPr>
            <a:r>
              <a:rPr lang="en-US" dirty="0"/>
              <a:t>Combining Streams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File</a:t>
            </a:r>
            <a:r>
              <a:rPr lang="en-GB" dirty="0"/>
              <a:t>s</a:t>
            </a:r>
            <a:r>
              <a:rPr lang="en-US" dirty="0"/>
              <a:t> and Directories</a:t>
            </a:r>
          </a:p>
          <a:p>
            <a:pPr marL="442913" indent="-442913">
              <a:lnSpc>
                <a:spcPct val="100000"/>
              </a:lnSpc>
              <a:buFontTx/>
              <a:buAutoNum type="arabicPeriod"/>
            </a:pPr>
            <a:r>
              <a:rPr lang="en-US" dirty="0"/>
              <a:t>Serialization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96873-73CA-48E9-B154-B37E16C6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bg-BG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162C309B-0BDC-4344-995D-2481046D9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769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4A1578-B03C-4C97-B491-1D51E916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41812" y="1115050"/>
            <a:ext cx="3581400" cy="27991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B6959AC-CBA9-4A53-83C1-99933F255F4E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en-US"/>
              <a:t>Streams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CAFADFE-5DF1-44BA-9D73-DA1B36912B88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F419DF2-B1C6-4D17-BF8A-09BB90C39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1" y="10361"/>
            <a:ext cx="9577597" cy="1110780"/>
          </a:xfrm>
        </p:spPr>
        <p:txBody>
          <a:bodyPr/>
          <a:lstStyle/>
          <a:p>
            <a:r>
              <a:rPr lang="en-US" dirty="0"/>
              <a:t>What is Stream?</a:t>
            </a:r>
            <a:endParaRPr lang="bg-BG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36E60C7-932D-4592-84C9-13E1E4638B3C}"/>
              </a:ext>
            </a:extLst>
          </p:cNvPr>
          <p:cNvSpPr txBox="1">
            <a:spLocks noChangeArrowheads="1"/>
          </p:cNvSpPr>
          <p:nvPr/>
        </p:nvSpPr>
        <p:spPr>
          <a:xfrm>
            <a:off x="2133600" y="1135687"/>
            <a:ext cx="9407400" cy="537131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Streams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are used to </a:t>
            </a:r>
            <a:r>
              <a:rPr lang="en-US" b="1" dirty="0">
                <a:solidFill>
                  <a:srgbClr val="FF0000"/>
                </a:solidFill>
              </a:rPr>
              <a:t>transfer data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FF0000"/>
                </a:solidFill>
              </a:rPr>
              <a:t>We </a:t>
            </a:r>
            <a:r>
              <a:rPr lang="en-US" b="1" dirty="0">
                <a:solidFill>
                  <a:srgbClr val="FF0000"/>
                </a:solidFill>
              </a:rPr>
              <a:t>open a stream </a:t>
            </a:r>
            <a:r>
              <a:rPr lang="en-US" dirty="0"/>
              <a:t>to: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Read</a:t>
            </a:r>
            <a:r>
              <a:rPr lang="en-US" dirty="0"/>
              <a:t> a file</a:t>
            </a:r>
          </a:p>
          <a:p>
            <a:pPr lvl="1">
              <a:lnSpc>
                <a:spcPct val="100000"/>
              </a:lnSpc>
              <a:buClr>
                <a:schemeClr val="tx1"/>
              </a:buClr>
            </a:pPr>
            <a:r>
              <a:rPr lang="en-US" b="1" dirty="0">
                <a:solidFill>
                  <a:srgbClr val="FF0000"/>
                </a:solidFill>
              </a:rPr>
              <a:t>Write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to a file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381154-B30B-42EF-86AD-676CE1C9B1FE}"/>
              </a:ext>
            </a:extLst>
          </p:cNvPr>
          <p:cNvGrpSpPr/>
          <p:nvPr/>
        </p:nvGrpSpPr>
        <p:grpSpPr>
          <a:xfrm>
            <a:off x="2819401" y="4191001"/>
            <a:ext cx="7818897" cy="1668515"/>
            <a:chOff x="2092267" y="3936298"/>
            <a:chExt cx="7818897" cy="16685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14A09A4-E7CE-45AB-91A8-999AC2597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2267" y="3958979"/>
              <a:ext cx="1944745" cy="161782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713596-C340-42A1-9A20-05B559F78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9472" y="3936298"/>
              <a:ext cx="1761692" cy="166851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2F4A5F6E-B25E-49CC-BE42-BCBED7C79C1D}"/>
                </a:ext>
              </a:extLst>
            </p:cNvPr>
            <p:cNvSpPr txBox="1">
              <a:spLocks/>
            </p:cNvSpPr>
            <p:nvPr/>
          </p:nvSpPr>
          <p:spPr>
            <a:xfrm>
              <a:off x="4426082" y="4704961"/>
              <a:ext cx="3334319" cy="854246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 fontAlgn="t"/>
              <a:r>
                <a:rPr lang="en-US" sz="3600" dirty="0">
                  <a:solidFill>
                    <a:schemeClr val="bg2"/>
                  </a:solidFill>
                  <a:effectLst/>
                </a:rPr>
                <a:t>Stream</a:t>
              </a:r>
              <a:endParaRPr lang="bg-BG" sz="3600" b="0" dirty="0"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602A38D5-5F6E-4572-831A-C47A7E6375E2}"/>
                </a:ext>
              </a:extLst>
            </p:cNvPr>
            <p:cNvSpPr/>
            <p:nvPr/>
          </p:nvSpPr>
          <p:spPr>
            <a:xfrm>
              <a:off x="4426082" y="3979299"/>
              <a:ext cx="3571497" cy="501303"/>
            </a:xfrm>
            <a:prstGeom prst="rightArrow">
              <a:avLst>
                <a:gd name="adj1" fmla="val 78290"/>
                <a:gd name="adj2" fmla="val 61316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1100 1001 1001</a:t>
              </a:r>
            </a:p>
          </p:txBody>
        </p:sp>
      </p:grpSp>
      <p:sp>
        <p:nvSpPr>
          <p:cNvPr id="12" name="Slide Number">
            <a:extLst>
              <a:ext uri="{FF2B5EF4-FFF2-40B4-BE49-F238E27FC236}">
                <a16:creationId xmlns:a16="http://schemas.microsoft.com/office/drawing/2014/main" id="{0CDE92CF-3E9D-4C7D-8596-F32E2D9D439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60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EFA5E421-EE4F-4604-83E1-641065ABD5BC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Two fundamental types of streams: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338FF65-EA39-4868-8E40-61B4045E08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Streams Basics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F40B90-7AE9-4E7C-A7C9-0730E72BC134}"/>
              </a:ext>
            </a:extLst>
          </p:cNvPr>
          <p:cNvGrpSpPr/>
          <p:nvPr/>
        </p:nvGrpSpPr>
        <p:grpSpPr>
          <a:xfrm>
            <a:off x="909374" y="2366578"/>
            <a:ext cx="6639190" cy="1219200"/>
            <a:chOff x="1827212" y="2492681"/>
            <a:chExt cx="6639190" cy="12192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4C1631-4F0F-4B35-B85F-500BFFB3D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07EA92-6E9B-4F8A-95B3-F330B1B2F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6CDBB315-A305-4FD9-8512-AA54A35CA5D3}"/>
                </a:ext>
              </a:extLst>
            </p:cNvPr>
            <p:cNvSpPr txBox="1">
              <a:spLocks/>
            </p:cNvSpPr>
            <p:nvPr/>
          </p:nvSpPr>
          <p:spPr>
            <a:xfrm>
              <a:off x="3594121" y="3037777"/>
              <a:ext cx="3239751" cy="54777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 fontAlgn="t"/>
              <a:r>
                <a:rPr lang="en-US" dirty="0">
                  <a:solidFill>
                    <a:schemeClr val="bg2"/>
                  </a:solidFill>
                  <a:effectLst/>
                </a:rPr>
                <a:t>Input Stream</a:t>
              </a:r>
              <a:endParaRPr lang="bg-BG" b="0" dirty="0"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7E65BF7-0CAB-4258-BAD1-3F7CDBFB8C42}"/>
                </a:ext>
              </a:extLst>
            </p:cNvPr>
            <p:cNvSpPr/>
            <p:nvPr/>
          </p:nvSpPr>
          <p:spPr>
            <a:xfrm>
              <a:off x="3594121" y="2543535"/>
              <a:ext cx="3239751" cy="429314"/>
            </a:xfrm>
            <a:prstGeom prst="rightArrow">
              <a:avLst>
                <a:gd name="adj1" fmla="val 52555"/>
                <a:gd name="adj2" fmla="val 9734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1100 1001 1001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0DA064-1BF9-4B4C-B8C1-BA59DE7DE4B0}"/>
              </a:ext>
            </a:extLst>
          </p:cNvPr>
          <p:cNvGrpSpPr/>
          <p:nvPr/>
        </p:nvGrpSpPr>
        <p:grpSpPr>
          <a:xfrm>
            <a:off x="909374" y="4347778"/>
            <a:ext cx="6639190" cy="1219200"/>
            <a:chOff x="1827212" y="2492681"/>
            <a:chExt cx="6639190" cy="12192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C9E82E-171C-421D-B2D9-D83A2961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2" y="2492681"/>
              <a:ext cx="1427634" cy="118215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5EBF4DF-F16C-4C8F-AEF5-732757F54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3147" y="2492681"/>
              <a:ext cx="1293255" cy="1219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860A8A4F-E44C-48D8-8A65-99D72EAE7BAE}"/>
                </a:ext>
              </a:extLst>
            </p:cNvPr>
            <p:cNvSpPr txBox="1">
              <a:spLocks/>
            </p:cNvSpPr>
            <p:nvPr/>
          </p:nvSpPr>
          <p:spPr>
            <a:xfrm>
              <a:off x="3594121" y="3037777"/>
              <a:ext cx="3239751" cy="547779"/>
            </a:xfrm>
            <a:prstGeom prst="round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144000" tIns="108000" rIns="144000" bIns="108000" rtlCol="0">
              <a:spAutoFit/>
            </a:bodyPr>
            <a:lstStyle>
              <a:lvl1pPr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B254"/>
                </a:buClr>
                <a:buSzPct val="100000"/>
                <a:buFont typeface="Wingdings" panose="05000000000000000000" pitchFamily="2" charset="2"/>
                <a:buNone/>
                <a:defRPr lang="en-US" b="1" noProof="1" smtClean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defRPr>
              </a:lvl1pPr>
              <a:lvl2pPr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80000"/>
                <a:buFont typeface="Wingdings" panose="05000000000000000000" pitchFamily="2" charset="2"/>
                <a:buChar char="§"/>
                <a:defRPr sz="3200" b="0"/>
              </a:lvl2pPr>
              <a:lvl3pPr marL="914240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F9A1D"/>
                </a:buClr>
                <a:buSzPct val="80000"/>
                <a:buFont typeface="Wingdings" panose="05000000000000000000" pitchFamily="2" charset="2"/>
                <a:buChar char="§"/>
                <a:defRPr sz="3000" b="0"/>
              </a:lvl3pPr>
              <a:lvl4pPr marL="1218987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D9411"/>
                </a:buClr>
                <a:buSzPct val="80000"/>
                <a:buFont typeface="Wingdings" panose="05000000000000000000" pitchFamily="2" charset="2"/>
                <a:buChar char="§"/>
                <a:defRPr sz="2800" b="0"/>
              </a:lvl4pPr>
              <a:lvl5pPr marL="1523733" indent="-231606">
                <a:lnSpc>
                  <a:spcPct val="105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E28D10"/>
                </a:buClr>
                <a:buSzPct val="80000"/>
                <a:buFont typeface="Wingdings" panose="05000000000000000000" pitchFamily="2" charset="2"/>
                <a:buChar char="§"/>
                <a:defRPr sz="2600" b="0"/>
              </a:lvl5pPr>
              <a:lvl6pPr marL="182848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6pPr>
              <a:lvl7pPr marL="2133227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/>
              </a:lvl7pPr>
              <a:lvl8pPr marL="2437972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8pPr>
              <a:lvl9pPr marL="2742720" indent="-231606">
                <a:lnSpc>
                  <a:spcPct val="90000"/>
                </a:lnSpc>
                <a:spcBef>
                  <a:spcPts val="800"/>
                </a:spcBef>
                <a:buClr>
                  <a:schemeClr val="accent1"/>
                </a:buClr>
                <a:buSzPct val="80000"/>
                <a:buFont typeface="Arial" pitchFamily="34" charset="0"/>
                <a:buChar char="•"/>
                <a:defRPr sz="2000" baseline="0"/>
              </a:lvl9pPr>
            </a:lstStyle>
            <a:p>
              <a:pPr algn="ctr" fontAlgn="t"/>
              <a:r>
                <a:rPr lang="en-GB" dirty="0">
                  <a:solidFill>
                    <a:schemeClr val="bg2"/>
                  </a:solidFill>
                  <a:effectLst/>
                </a:rPr>
                <a:t>Output</a:t>
              </a:r>
              <a:r>
                <a:rPr lang="en-US" dirty="0">
                  <a:solidFill>
                    <a:schemeClr val="bg2"/>
                  </a:solidFill>
                  <a:effectLst/>
                </a:rPr>
                <a:t> Stream</a:t>
              </a:r>
              <a:endParaRPr lang="bg-BG" b="0" dirty="0">
                <a:solidFill>
                  <a:schemeClr val="bg2"/>
                </a:solidFill>
                <a:effectLst/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A3999A5-70E5-486C-ADEC-1B55CB345FCA}"/>
                </a:ext>
              </a:extLst>
            </p:cNvPr>
            <p:cNvSpPr/>
            <p:nvPr/>
          </p:nvSpPr>
          <p:spPr>
            <a:xfrm flipH="1">
              <a:off x="3594120" y="2505555"/>
              <a:ext cx="3239752" cy="467293"/>
            </a:xfrm>
            <a:prstGeom prst="rightArrow">
              <a:avLst>
                <a:gd name="adj1" fmla="val 52555"/>
                <a:gd name="adj2" fmla="val 9734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Consolas" panose="020B0609020204030204" pitchFamily="49" charset="0"/>
                </a:rPr>
                <a:t>1100 1001 1001</a:t>
              </a:r>
            </a:p>
          </p:txBody>
        </p:sp>
      </p:grpSp>
      <p:sp>
        <p:nvSpPr>
          <p:cNvPr id="17" name="AutoShape 6">
            <a:extLst>
              <a:ext uri="{FF2B5EF4-FFF2-40B4-BE49-F238E27FC236}">
                <a16:creationId xmlns:a16="http://schemas.microsoft.com/office/drawing/2014/main" id="{C28480C7-C7EF-404A-9D83-1469829FB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7413" y="3408582"/>
            <a:ext cx="2589078" cy="1163418"/>
          </a:xfrm>
          <a:custGeom>
            <a:avLst/>
            <a:gdLst>
              <a:gd name="connsiteX0" fmla="*/ 0 w 3333847"/>
              <a:gd name="connsiteY0" fmla="*/ 193907 h 1163418"/>
              <a:gd name="connsiteX1" fmla="*/ 193907 w 3333847"/>
              <a:gd name="connsiteY1" fmla="*/ 0 h 1163418"/>
              <a:gd name="connsiteX2" fmla="*/ 555641 w 3333847"/>
              <a:gd name="connsiteY2" fmla="*/ 0 h 1163418"/>
              <a:gd name="connsiteX3" fmla="*/ 555641 w 3333847"/>
              <a:gd name="connsiteY3" fmla="*/ 0 h 1163418"/>
              <a:gd name="connsiteX4" fmla="*/ 1389103 w 3333847"/>
              <a:gd name="connsiteY4" fmla="*/ 0 h 1163418"/>
              <a:gd name="connsiteX5" fmla="*/ 3139940 w 3333847"/>
              <a:gd name="connsiteY5" fmla="*/ 0 h 1163418"/>
              <a:gd name="connsiteX6" fmla="*/ 3333847 w 3333847"/>
              <a:gd name="connsiteY6" fmla="*/ 193907 h 1163418"/>
              <a:gd name="connsiteX7" fmla="*/ 3333847 w 3333847"/>
              <a:gd name="connsiteY7" fmla="*/ 193903 h 1163418"/>
              <a:gd name="connsiteX8" fmla="*/ 3333847 w 3333847"/>
              <a:gd name="connsiteY8" fmla="*/ 193903 h 1163418"/>
              <a:gd name="connsiteX9" fmla="*/ 3333847 w 3333847"/>
              <a:gd name="connsiteY9" fmla="*/ 484758 h 1163418"/>
              <a:gd name="connsiteX10" fmla="*/ 3333847 w 3333847"/>
              <a:gd name="connsiteY10" fmla="*/ 969511 h 1163418"/>
              <a:gd name="connsiteX11" fmla="*/ 3139940 w 3333847"/>
              <a:gd name="connsiteY11" fmla="*/ 1163418 h 1163418"/>
              <a:gd name="connsiteX12" fmla="*/ 1389103 w 3333847"/>
              <a:gd name="connsiteY12" fmla="*/ 1163418 h 1163418"/>
              <a:gd name="connsiteX13" fmla="*/ 555641 w 3333847"/>
              <a:gd name="connsiteY13" fmla="*/ 1163418 h 1163418"/>
              <a:gd name="connsiteX14" fmla="*/ 555641 w 3333847"/>
              <a:gd name="connsiteY14" fmla="*/ 1163418 h 1163418"/>
              <a:gd name="connsiteX15" fmla="*/ 193907 w 3333847"/>
              <a:gd name="connsiteY15" fmla="*/ 1163418 h 1163418"/>
              <a:gd name="connsiteX16" fmla="*/ 0 w 3333847"/>
              <a:gd name="connsiteY16" fmla="*/ 969511 h 1163418"/>
              <a:gd name="connsiteX17" fmla="*/ 0 w 3333847"/>
              <a:gd name="connsiteY17" fmla="*/ 484758 h 1163418"/>
              <a:gd name="connsiteX18" fmla="*/ -426466 w 3333847"/>
              <a:gd name="connsiteY18" fmla="*/ 28201 h 1163418"/>
              <a:gd name="connsiteX19" fmla="*/ 0 w 3333847"/>
              <a:gd name="connsiteY19" fmla="*/ 193903 h 1163418"/>
              <a:gd name="connsiteX20" fmla="*/ 0 w 3333847"/>
              <a:gd name="connsiteY20" fmla="*/ 193907 h 1163418"/>
              <a:gd name="connsiteX0" fmla="*/ 0 w 3333847"/>
              <a:gd name="connsiteY0" fmla="*/ 193907 h 1163418"/>
              <a:gd name="connsiteX1" fmla="*/ 193907 w 3333847"/>
              <a:gd name="connsiteY1" fmla="*/ 0 h 1163418"/>
              <a:gd name="connsiteX2" fmla="*/ 555641 w 3333847"/>
              <a:gd name="connsiteY2" fmla="*/ 0 h 1163418"/>
              <a:gd name="connsiteX3" fmla="*/ 555641 w 3333847"/>
              <a:gd name="connsiteY3" fmla="*/ 0 h 1163418"/>
              <a:gd name="connsiteX4" fmla="*/ 1389103 w 3333847"/>
              <a:gd name="connsiteY4" fmla="*/ 0 h 1163418"/>
              <a:gd name="connsiteX5" fmla="*/ 3139940 w 3333847"/>
              <a:gd name="connsiteY5" fmla="*/ 0 h 1163418"/>
              <a:gd name="connsiteX6" fmla="*/ 3333847 w 3333847"/>
              <a:gd name="connsiteY6" fmla="*/ 193907 h 1163418"/>
              <a:gd name="connsiteX7" fmla="*/ 3333847 w 3333847"/>
              <a:gd name="connsiteY7" fmla="*/ 193903 h 1163418"/>
              <a:gd name="connsiteX8" fmla="*/ 3333847 w 3333847"/>
              <a:gd name="connsiteY8" fmla="*/ 193903 h 1163418"/>
              <a:gd name="connsiteX9" fmla="*/ 3333847 w 3333847"/>
              <a:gd name="connsiteY9" fmla="*/ 484758 h 1163418"/>
              <a:gd name="connsiteX10" fmla="*/ 3333847 w 3333847"/>
              <a:gd name="connsiteY10" fmla="*/ 969511 h 1163418"/>
              <a:gd name="connsiteX11" fmla="*/ 3139940 w 3333847"/>
              <a:gd name="connsiteY11" fmla="*/ 1163418 h 1163418"/>
              <a:gd name="connsiteX12" fmla="*/ 1389103 w 3333847"/>
              <a:gd name="connsiteY12" fmla="*/ 1163418 h 1163418"/>
              <a:gd name="connsiteX13" fmla="*/ 555641 w 3333847"/>
              <a:gd name="connsiteY13" fmla="*/ 1163418 h 1163418"/>
              <a:gd name="connsiteX14" fmla="*/ 555641 w 3333847"/>
              <a:gd name="connsiteY14" fmla="*/ 1163418 h 1163418"/>
              <a:gd name="connsiteX15" fmla="*/ 193907 w 3333847"/>
              <a:gd name="connsiteY15" fmla="*/ 1163418 h 1163418"/>
              <a:gd name="connsiteX16" fmla="*/ 0 w 3333847"/>
              <a:gd name="connsiteY16" fmla="*/ 969511 h 1163418"/>
              <a:gd name="connsiteX17" fmla="*/ 0 w 3333847"/>
              <a:gd name="connsiteY17" fmla="*/ 484758 h 1163418"/>
              <a:gd name="connsiteX18" fmla="*/ 0 w 3333847"/>
              <a:gd name="connsiteY18" fmla="*/ 193903 h 1163418"/>
              <a:gd name="connsiteX19" fmla="*/ 0 w 3333847"/>
              <a:gd name="connsiteY19" fmla="*/ 193907 h 116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333847" h="1163418">
                <a:moveTo>
                  <a:pt x="0" y="193907"/>
                </a:moveTo>
                <a:cubicBezTo>
                  <a:pt x="0" y="86815"/>
                  <a:pt x="86815" y="0"/>
                  <a:pt x="193907" y="0"/>
                </a:cubicBezTo>
                <a:lnTo>
                  <a:pt x="555641" y="0"/>
                </a:lnTo>
                <a:lnTo>
                  <a:pt x="555641" y="0"/>
                </a:lnTo>
                <a:lnTo>
                  <a:pt x="1389103" y="0"/>
                </a:lnTo>
                <a:lnTo>
                  <a:pt x="3139940" y="0"/>
                </a:lnTo>
                <a:cubicBezTo>
                  <a:pt x="3247032" y="0"/>
                  <a:pt x="3333847" y="86815"/>
                  <a:pt x="3333847" y="193907"/>
                </a:cubicBezTo>
                <a:lnTo>
                  <a:pt x="3333847" y="193903"/>
                </a:lnTo>
                <a:lnTo>
                  <a:pt x="3333847" y="193903"/>
                </a:lnTo>
                <a:lnTo>
                  <a:pt x="3333847" y="484758"/>
                </a:lnTo>
                <a:lnTo>
                  <a:pt x="3333847" y="969511"/>
                </a:lnTo>
                <a:cubicBezTo>
                  <a:pt x="3333847" y="1076603"/>
                  <a:pt x="3247032" y="1163418"/>
                  <a:pt x="3139940" y="1163418"/>
                </a:cubicBezTo>
                <a:lnTo>
                  <a:pt x="1389103" y="1163418"/>
                </a:lnTo>
                <a:lnTo>
                  <a:pt x="555641" y="1163418"/>
                </a:lnTo>
                <a:lnTo>
                  <a:pt x="555641" y="1163418"/>
                </a:lnTo>
                <a:lnTo>
                  <a:pt x="193907" y="1163418"/>
                </a:lnTo>
                <a:cubicBezTo>
                  <a:pt x="86815" y="1163418"/>
                  <a:pt x="0" y="1076603"/>
                  <a:pt x="0" y="969511"/>
                </a:cubicBezTo>
                <a:lnTo>
                  <a:pt x="0" y="484758"/>
                </a:lnTo>
                <a:lnTo>
                  <a:pt x="0" y="193903"/>
                </a:lnTo>
                <a:lnTo>
                  <a:pt x="0" y="193907"/>
                </a:lnTo>
                <a:close/>
              </a:path>
            </a:pathLst>
          </a:cu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Streams are unidirectional!</a:t>
            </a:r>
            <a:endParaRPr lang="bg-BG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C1C0D53A-B135-430C-A2D8-6C437AE4FF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895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25FBC7F1-6959-461B-AA6C-DB720ECFBB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Opening a File Stream</a:t>
            </a:r>
            <a:endParaRPr lang="bg-B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6DE1AD-10B1-4D46-B522-DA70A23597E1}"/>
              </a:ext>
            </a:extLst>
          </p:cNvPr>
          <p:cNvSpPr txBox="1">
            <a:spLocks/>
          </p:cNvSpPr>
          <p:nvPr/>
        </p:nvSpPr>
        <p:spPr>
          <a:xfrm>
            <a:off x="1776000" y="1539000"/>
            <a:ext cx="8697957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3000" dirty="0">
                <a:solidFill>
                  <a:schemeClr val="tx1"/>
                </a:solidFill>
                <a:effectLst/>
              </a:rPr>
              <a:t>String path </a:t>
            </a:r>
            <a:r>
              <a:rPr lang="en-GB" sz="3000" dirty="0">
                <a:solidFill>
                  <a:srgbClr val="FF0000"/>
                </a:solidFill>
                <a:effectLst/>
              </a:rPr>
              <a:t>= "C:\\input.txt";</a:t>
            </a:r>
          </a:p>
          <a:p>
            <a:endParaRPr lang="en-GB" sz="3000" dirty="0">
              <a:solidFill>
                <a:schemeClr val="tx1"/>
              </a:solidFill>
              <a:effectLst/>
            </a:endParaRPr>
          </a:p>
          <a:p>
            <a:r>
              <a:rPr lang="en-GB" sz="3000" dirty="0">
                <a:solidFill>
                  <a:srgbClr val="FF0000"/>
                </a:solidFill>
                <a:effectLst/>
              </a:rPr>
              <a:t>FileInputStream</a:t>
            </a:r>
            <a:r>
              <a:rPr lang="en-GB" sz="3000" dirty="0">
                <a:solidFill>
                  <a:schemeClr val="tx1"/>
                </a:solidFill>
                <a:effectLst/>
              </a:rPr>
              <a:t> fileStream = </a:t>
            </a:r>
          </a:p>
          <a:p>
            <a:r>
              <a:rPr lang="en-GB" sz="3000" dirty="0">
                <a:solidFill>
                  <a:schemeClr val="tx1"/>
                </a:solidFill>
                <a:effectLst/>
              </a:rPr>
              <a:t>			</a:t>
            </a:r>
            <a:r>
              <a:rPr lang="en-GB" sz="3000" dirty="0">
                <a:solidFill>
                  <a:srgbClr val="FF0000"/>
                </a:solidFill>
                <a:effectLst/>
              </a:rPr>
              <a:t>new </a:t>
            </a:r>
            <a:r>
              <a:rPr lang="en-GB" sz="3000" dirty="0" err="1">
                <a:solidFill>
                  <a:srgbClr val="FF0000"/>
                </a:solidFill>
                <a:effectLst/>
              </a:rPr>
              <a:t>FileInputStream</a:t>
            </a:r>
            <a:r>
              <a:rPr lang="en-GB" sz="3000" dirty="0">
                <a:solidFill>
                  <a:schemeClr val="tx1"/>
                </a:solidFill>
                <a:effectLst/>
              </a:rPr>
              <a:t>(path);</a:t>
            </a:r>
          </a:p>
          <a:p>
            <a:endParaRPr lang="en-GB" sz="3000" dirty="0">
              <a:solidFill>
                <a:schemeClr val="tx1"/>
              </a:solidFill>
              <a:effectLst/>
            </a:endParaRPr>
          </a:p>
          <a:p>
            <a:r>
              <a:rPr lang="en-GB" sz="3000" dirty="0">
                <a:solidFill>
                  <a:schemeClr val="tx1"/>
                </a:solidFill>
                <a:effectLst/>
              </a:rPr>
              <a:t>int oneByte = fileStream</a:t>
            </a:r>
            <a:r>
              <a:rPr lang="en-GB" sz="3000" dirty="0">
                <a:solidFill>
                  <a:srgbClr val="FF0000"/>
                </a:solidFill>
                <a:effectLst/>
              </a:rPr>
              <a:t>.read();</a:t>
            </a:r>
          </a:p>
          <a:p>
            <a:r>
              <a:rPr lang="en-GB" sz="3000" dirty="0">
                <a:solidFill>
                  <a:schemeClr val="tx1"/>
                </a:solidFill>
                <a:effectLst/>
              </a:rPr>
              <a:t>while (oneByte </a:t>
            </a:r>
            <a:r>
              <a:rPr lang="en-GB" sz="3000" dirty="0">
                <a:solidFill>
                  <a:srgbClr val="FF0000"/>
                </a:solidFill>
                <a:effectLst/>
              </a:rPr>
              <a:t>&gt;= </a:t>
            </a:r>
            <a:r>
              <a:rPr lang="en-GB" sz="3000" dirty="0">
                <a:solidFill>
                  <a:schemeClr val="tx1"/>
                </a:solidFill>
                <a:effectLst/>
              </a:rPr>
              <a:t>0) {</a:t>
            </a:r>
          </a:p>
          <a:p>
            <a:r>
              <a:rPr lang="en-GB" sz="3000" dirty="0">
                <a:solidFill>
                  <a:schemeClr val="tx1"/>
                </a:solidFill>
                <a:effectLst/>
              </a:rPr>
              <a:t>  System.out.print(oneByte);</a:t>
            </a:r>
          </a:p>
          <a:p>
            <a:r>
              <a:rPr lang="en-GB" sz="3000" dirty="0">
                <a:solidFill>
                  <a:schemeClr val="tx1"/>
                </a:solidFill>
                <a:effectLst/>
              </a:rPr>
              <a:t>  oneByte = fileStream</a:t>
            </a:r>
            <a:r>
              <a:rPr lang="en-GB" sz="3000" dirty="0">
                <a:solidFill>
                  <a:srgbClr val="FF0000"/>
                </a:solidFill>
                <a:effectLst/>
              </a:rPr>
              <a:t>.read();</a:t>
            </a:r>
          </a:p>
          <a:p>
            <a:r>
              <a:rPr lang="en-GB" sz="3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124174AA-4F1C-41D9-B74F-59A87E16F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000" y="5049000"/>
            <a:ext cx="2071652" cy="951690"/>
          </a:xfrm>
          <a:prstGeom prst="wedgeRoundRectCallout">
            <a:avLst>
              <a:gd name="adj1" fmla="val -60833"/>
              <a:gd name="adj2" fmla="val -14043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Returns -1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empty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84FF0DAD-4CFA-4414-B0C4-5925C16C30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195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9E98BA4-545C-4D6C-83CF-30A3F9A21730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2402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try-catch-finally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B2D703-BD28-4091-9DA1-36E250B93E0A}"/>
              </a:ext>
            </a:extLst>
          </p:cNvPr>
          <p:cNvSpPr txBox="1">
            <a:spLocks/>
          </p:cNvSpPr>
          <p:nvPr/>
        </p:nvSpPr>
        <p:spPr>
          <a:xfrm>
            <a:off x="737269" y="1870215"/>
            <a:ext cx="7035132" cy="48358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chemeClr val="tx1"/>
                </a:solidFill>
                <a:effectLst/>
              </a:rPr>
              <a:t>InputStream</a:t>
            </a:r>
            <a:r>
              <a:rPr lang="en-GB" sz="2800" dirty="0">
                <a:solidFill>
                  <a:schemeClr val="bg1"/>
                </a:solidFill>
                <a:effectLst/>
              </a:rPr>
              <a:t> </a:t>
            </a:r>
            <a:r>
              <a:rPr lang="en-GB" sz="2800" dirty="0">
                <a:solidFill>
                  <a:schemeClr val="tx1"/>
                </a:solidFill>
                <a:effectLst/>
              </a:rPr>
              <a:t>in = null;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try </a:t>
            </a:r>
            <a:r>
              <a:rPr lang="en-GB" sz="2800" dirty="0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in = new FileInputStream(path);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} catch </a:t>
            </a:r>
            <a:r>
              <a:rPr lang="en-GB" sz="2800" dirty="0">
                <a:solidFill>
                  <a:schemeClr val="tx1"/>
                </a:solidFill>
                <a:effectLst/>
              </a:rPr>
              <a:t>(IOException e)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</a:t>
            </a:r>
            <a:r>
              <a:rPr lang="en-GB" sz="2800" i="1" dirty="0">
                <a:solidFill>
                  <a:schemeClr val="accent2"/>
                </a:solidFill>
                <a:effectLst/>
              </a:rPr>
              <a:t>// TODO: handle exception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 </a:t>
            </a:r>
            <a:r>
              <a:rPr lang="en-GB" sz="2800" dirty="0">
                <a:solidFill>
                  <a:srgbClr val="FF0000"/>
                </a:solidFill>
                <a:effectLst/>
              </a:rPr>
              <a:t>finally</a:t>
            </a:r>
            <a:r>
              <a:rPr lang="en-GB" sz="2800" dirty="0">
                <a:solidFill>
                  <a:schemeClr val="tx1"/>
                </a:solidFill>
                <a:effectLst/>
              </a:rPr>
              <a:t>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if (in != null)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in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.close</a:t>
            </a:r>
            <a:r>
              <a:rPr lang="en-GB" sz="2800" dirty="0"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6833EEC-A4EA-4B74-9183-A0A057870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Closing a File Stream (1)</a:t>
            </a:r>
            <a:endParaRPr lang="bg-BG" dirty="0"/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BC64D814-0FFD-4135-A955-1C15839D2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402" y="5669930"/>
            <a:ext cx="1977702" cy="881688"/>
          </a:xfrm>
          <a:prstGeom prst="wedgeRoundRectCallout">
            <a:avLst>
              <a:gd name="adj1" fmla="val -7786"/>
              <a:gd name="adj2" fmla="val -65434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Always free </a:t>
            </a:r>
            <a:r>
              <a:rPr lang="en-US" sz="24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resources!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1D2FDC1A-1257-4436-9891-F8B7FF44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943" y="5023452"/>
            <a:ext cx="2781322" cy="954562"/>
          </a:xfrm>
          <a:prstGeom prst="wedgeRoundRectCallout">
            <a:avLst>
              <a:gd name="adj1" fmla="val -59826"/>
              <a:gd name="adj2" fmla="val -30362"/>
              <a:gd name="adj3" fmla="val 16667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close()</a:t>
            </a:r>
            <a:r>
              <a:rPr lang="bg-BG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also throw an exception</a:t>
            </a:r>
            <a:endParaRPr lang="bg-BG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777DB492-C919-440C-B349-438AED382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330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E8B36D9-AD61-4728-842B-F9F03FFF1954}"/>
              </a:ext>
            </a:extLst>
          </p:cNvPr>
          <p:cNvSpPr txBox="1">
            <a:spLocks noChangeArrowheads="1"/>
          </p:cNvSpPr>
          <p:nvPr/>
        </p:nvSpPr>
        <p:spPr>
          <a:xfrm>
            <a:off x="192001" y="1240221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Using </a:t>
            </a:r>
            <a:r>
              <a:rPr lang="en-US" b="1" dirty="0">
                <a:solidFill>
                  <a:schemeClr val="bg1"/>
                </a:solidFill>
              </a:rPr>
              <a:t>try-with-resources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698ABE-3685-4088-A506-CC1B1C69E42D}"/>
              </a:ext>
            </a:extLst>
          </p:cNvPr>
          <p:cNvSpPr txBox="1">
            <a:spLocks/>
          </p:cNvSpPr>
          <p:nvPr/>
        </p:nvSpPr>
        <p:spPr>
          <a:xfrm>
            <a:off x="732917" y="1977351"/>
            <a:ext cx="10121255" cy="40960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GB" sz="2800" dirty="0">
                <a:solidFill>
                  <a:srgbClr val="FF0000"/>
                </a:solidFill>
                <a:effectLst/>
              </a:rPr>
              <a:t>try (</a:t>
            </a:r>
            <a:r>
              <a:rPr lang="en-GB" sz="2800" dirty="0">
                <a:solidFill>
                  <a:schemeClr val="tx1"/>
                </a:solidFill>
                <a:effectLst/>
              </a:rPr>
              <a:t>InputStream in = new FileInputStream(path)</a:t>
            </a:r>
            <a:r>
              <a:rPr lang="en-GB" sz="2800" dirty="0">
                <a:solidFill>
                  <a:schemeClr val="bg1"/>
                </a:solidFill>
                <a:effectLst/>
              </a:rPr>
              <a:t>)</a:t>
            </a:r>
            <a:r>
              <a:rPr lang="en-GB" sz="2800" dirty="0">
                <a:solidFill>
                  <a:schemeClr val="tx1"/>
                </a:solidFill>
                <a:effectLst/>
              </a:rPr>
              <a:t>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int oneByte =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in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.read</a:t>
            </a:r>
            <a:r>
              <a:rPr lang="en-GB" sz="2800" dirty="0">
                <a:solidFill>
                  <a:srgbClr val="FF0000"/>
                </a:solidFill>
                <a:effectLst/>
              </a:rPr>
              <a:t>();</a:t>
            </a:r>
          </a:p>
          <a:p>
            <a:r>
              <a:rPr lang="en-GB" sz="2800" dirty="0">
                <a:solidFill>
                  <a:srgbClr val="FF0000"/>
                </a:solidFill>
                <a:effectLst/>
              </a:rPr>
              <a:t>  while </a:t>
            </a:r>
            <a:r>
              <a:rPr lang="en-GB" sz="2800" dirty="0">
                <a:solidFill>
                  <a:schemeClr val="tx1"/>
                </a:solidFill>
                <a:effectLst/>
              </a:rPr>
              <a:t>(oneByte &gt;= 0)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System.out.print(oneByte);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  oneByte = </a:t>
            </a:r>
            <a:r>
              <a:rPr lang="en-GB" sz="2800" dirty="0" err="1">
                <a:solidFill>
                  <a:schemeClr val="tx1"/>
                </a:solidFill>
                <a:effectLst/>
              </a:rPr>
              <a:t>in</a:t>
            </a:r>
            <a:r>
              <a:rPr lang="en-GB" sz="2800" dirty="0" err="1">
                <a:solidFill>
                  <a:srgbClr val="FF0000"/>
                </a:solidFill>
                <a:effectLst/>
              </a:rPr>
              <a:t>.read</a:t>
            </a:r>
            <a:r>
              <a:rPr lang="en-GB" sz="2800" dirty="0">
                <a:solidFill>
                  <a:srgbClr val="FF0000"/>
                </a:solidFill>
                <a:effectLst/>
              </a:rPr>
              <a:t>();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}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 </a:t>
            </a:r>
            <a:r>
              <a:rPr lang="en-GB" sz="2800" dirty="0">
                <a:solidFill>
                  <a:srgbClr val="FF0000"/>
                </a:solidFill>
                <a:effectLst/>
              </a:rPr>
              <a:t>catch </a:t>
            </a:r>
            <a:r>
              <a:rPr lang="en-GB" sz="2800" dirty="0">
                <a:solidFill>
                  <a:schemeClr val="tx1"/>
                </a:solidFill>
                <a:effectLst/>
              </a:rPr>
              <a:t>(IOException e) {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  </a:t>
            </a:r>
            <a:r>
              <a:rPr lang="en-GB" sz="2800" i="1" dirty="0">
                <a:solidFill>
                  <a:schemeClr val="accent2"/>
                </a:solidFill>
                <a:effectLst/>
              </a:rPr>
              <a:t>// TODO: handle exception</a:t>
            </a:r>
          </a:p>
          <a:p>
            <a:r>
              <a:rPr lang="en-GB" sz="2800" dirty="0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F861348-EE3C-4228-B601-93D7BA5C87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404" y="40341"/>
            <a:ext cx="9577597" cy="1110780"/>
          </a:xfrm>
        </p:spPr>
        <p:txBody>
          <a:bodyPr/>
          <a:lstStyle/>
          <a:p>
            <a:r>
              <a:rPr lang="en-US" dirty="0"/>
              <a:t>Closing a File Stream (2)</a:t>
            </a:r>
            <a:endParaRPr lang="bg-BG" dirty="0"/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E614DE6-6A7C-48F0-B802-D2023F03D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8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19712</Words>
  <Application>Microsoft Office PowerPoint</Application>
  <PresentationFormat>Widescreen</PresentationFormat>
  <Paragraphs>3704</Paragraphs>
  <Slides>334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334</vt:i4>
      </vt:variant>
    </vt:vector>
  </HeadingPairs>
  <TitlesOfParts>
    <vt:vector size="341" baseType="lpstr">
      <vt:lpstr>Arial</vt:lpstr>
      <vt:lpstr>Calibri</vt:lpstr>
      <vt:lpstr>Calibri (Body)</vt:lpstr>
      <vt:lpstr>Calibri Light</vt:lpstr>
      <vt:lpstr>Consolas</vt:lpstr>
      <vt:lpstr>Wingdings</vt:lpstr>
      <vt:lpstr>Office Theme</vt:lpstr>
      <vt:lpstr>Stack and Queue</vt:lpstr>
      <vt:lpstr>Table of Contents</vt:lpstr>
      <vt:lpstr>Algorithmic Complexity </vt:lpstr>
      <vt:lpstr>Algorithmic Complexity </vt:lpstr>
      <vt:lpstr>Algorithmic Complexity </vt:lpstr>
      <vt:lpstr>Asymptotic Functions</vt:lpstr>
      <vt:lpstr>Get Sum Number of Steps</vt:lpstr>
      <vt:lpstr>Time Complexity</vt:lpstr>
      <vt:lpstr>Stacks and Queue vs. ArrayDeque</vt:lpstr>
      <vt:lpstr>Stack</vt:lpstr>
      <vt:lpstr>Stack Functionality</vt:lpstr>
      <vt:lpstr>ArrayDeque&lt;E&gt; – Java Stack Implementation</vt:lpstr>
      <vt:lpstr>Stack – Utility Methods</vt:lpstr>
      <vt:lpstr>Stack – Overview of All Operations  </vt:lpstr>
      <vt:lpstr>Problem: Browser History</vt:lpstr>
      <vt:lpstr>Solution: Browser History (1)</vt:lpstr>
      <vt:lpstr>Solution: Browser History (2)</vt:lpstr>
      <vt:lpstr>Problem: Simple Calculator</vt:lpstr>
      <vt:lpstr>Solution: Simple Calculator (1)</vt:lpstr>
      <vt:lpstr>Solution: Simple Calculator (2)</vt:lpstr>
      <vt:lpstr>Problem: Decimal to Binary Converter</vt:lpstr>
      <vt:lpstr>Solution: Decimal to Binary Converter</vt:lpstr>
      <vt:lpstr>Problem: Matching Brackets</vt:lpstr>
      <vt:lpstr>Solution: Matching Brackets (1)</vt:lpstr>
      <vt:lpstr>Solution: Matching Brackets (2)</vt:lpstr>
      <vt:lpstr>Queues</vt:lpstr>
      <vt:lpstr>Queue</vt:lpstr>
      <vt:lpstr>Queue – Abstract Data Type</vt:lpstr>
      <vt:lpstr>ArrayDeque&lt;E&gt; – Java Queue Implementation</vt:lpstr>
      <vt:lpstr>ArrayDeque&lt;E&gt; – Java Queue Implementation (2)</vt:lpstr>
      <vt:lpstr>Add() / Offer()</vt:lpstr>
      <vt:lpstr>Remove() / Poll()</vt:lpstr>
      <vt:lpstr>Problem: Hot Potato</vt:lpstr>
      <vt:lpstr>Solution: Hot Potato (1)</vt:lpstr>
      <vt:lpstr>Solution: Hot Potato (2)</vt:lpstr>
      <vt:lpstr>ArrayDeque&lt;E&gt; – Java Queue Implementation (3)</vt:lpstr>
      <vt:lpstr>Peek()</vt:lpstr>
      <vt:lpstr>Problem: Math Potato</vt:lpstr>
      <vt:lpstr>Solution: Math Potato</vt:lpstr>
      <vt:lpstr>Queue – Overview of All Operations </vt:lpstr>
      <vt:lpstr>Priority Queue</vt:lpstr>
      <vt:lpstr>Summary</vt:lpstr>
      <vt:lpstr>Multidimensional Arrays</vt:lpstr>
      <vt:lpstr>Table of Contents</vt:lpstr>
      <vt:lpstr>Multidimensional Arrays</vt:lpstr>
      <vt:lpstr>Array in Java</vt:lpstr>
      <vt:lpstr>Working with Arrays in Java</vt:lpstr>
      <vt:lpstr>What is Multidimensional Array?</vt:lpstr>
      <vt:lpstr>Declaring and Creating Multidimensional Arrays</vt:lpstr>
      <vt:lpstr>Initializing Multidimensional Arrays</vt:lpstr>
      <vt:lpstr>Accessing Elements</vt:lpstr>
      <vt:lpstr>Reading a Matrix – Example</vt:lpstr>
      <vt:lpstr>Problem: Compare Matrices</vt:lpstr>
      <vt:lpstr>Solution: Compare Matrices (1)</vt:lpstr>
      <vt:lpstr>Solution: Compare Matrices (2)</vt:lpstr>
      <vt:lpstr>Solution: Compare Matrices (3)</vt:lpstr>
      <vt:lpstr>Problem: Positions of</vt:lpstr>
      <vt:lpstr>Solution: Positions of</vt:lpstr>
      <vt:lpstr>Problem: Sum of All Elements of Matrix</vt:lpstr>
      <vt:lpstr>Solution: Sum of All Elements of Matrix</vt:lpstr>
      <vt:lpstr>Problem: Maximum Sum of 2X2 Submatrix</vt:lpstr>
      <vt:lpstr>Solution: Maximum Sum of 2X2 Submatrix</vt:lpstr>
      <vt:lpstr>Summary</vt:lpstr>
      <vt:lpstr>Sets and Maps</vt:lpstr>
      <vt:lpstr>Table of Contents</vt:lpstr>
      <vt:lpstr>PowerPoint Presentation</vt:lpstr>
      <vt:lpstr>Sets in Java</vt:lpstr>
      <vt:lpstr>Methods</vt:lpstr>
      <vt:lpstr>HashSet&lt;E&gt; – Add()</vt:lpstr>
      <vt:lpstr>HashSet&lt;E&gt; – Remove()</vt:lpstr>
      <vt:lpstr>TreeSet&lt;E&gt; – Add()</vt:lpstr>
      <vt:lpstr>LinkedHashSet&lt;E&gt; – Add()</vt:lpstr>
      <vt:lpstr>Problem: Parking Lot</vt:lpstr>
      <vt:lpstr>Solution: Parking Lot</vt:lpstr>
      <vt:lpstr>Problem: SoftUni Party </vt:lpstr>
      <vt:lpstr>Solution: SoftUni Party </vt:lpstr>
      <vt:lpstr>Problem: "Voina" – Number Game</vt:lpstr>
      <vt:lpstr>Solution: "Voina" – Number Game</vt:lpstr>
      <vt:lpstr>Associative Arrays</vt:lpstr>
      <vt:lpstr>Associative Arrays (Maps)</vt:lpstr>
      <vt:lpstr>Methods</vt:lpstr>
      <vt:lpstr>HashMap&lt;K, V&gt; – Put()</vt:lpstr>
      <vt:lpstr>HashMap&lt;K, V&gt; – Remove()</vt:lpstr>
      <vt:lpstr>Looping Through Maps – Example</vt:lpstr>
      <vt:lpstr>Problem: Count Real Numbers</vt:lpstr>
      <vt:lpstr>Solution: Count Real Numbers</vt:lpstr>
      <vt:lpstr>TreeMap&lt;K, V&gt; – Put()</vt:lpstr>
      <vt:lpstr>Problem: Academy Graduation</vt:lpstr>
      <vt:lpstr>Solution: Academy Graduation</vt:lpstr>
      <vt:lpstr>HashMap&lt;K, V&gt;, TreeMap&lt;K, V&gt;, LinkedHashMap&lt;K, V&gt;</vt:lpstr>
      <vt:lpstr>Summary</vt:lpstr>
      <vt:lpstr>Files and Streams</vt:lpstr>
      <vt:lpstr>Table of Contents</vt:lpstr>
      <vt:lpstr>Streams</vt:lpstr>
      <vt:lpstr>What is Stream?</vt:lpstr>
      <vt:lpstr>Streams Basics</vt:lpstr>
      <vt:lpstr>Opening a File Stream</vt:lpstr>
      <vt:lpstr>Closing a File Stream (1)</vt:lpstr>
      <vt:lpstr>Closing a File Stream (2)</vt:lpstr>
      <vt:lpstr>Problem: Read File</vt:lpstr>
      <vt:lpstr>Solution: Read File</vt:lpstr>
      <vt:lpstr>Problem: Write to File</vt:lpstr>
      <vt:lpstr>Solution: Write to File (1)</vt:lpstr>
      <vt:lpstr>Solution: Write to File (2)</vt:lpstr>
      <vt:lpstr>PowerPoint Presentation</vt:lpstr>
      <vt:lpstr>Byte Stream</vt:lpstr>
      <vt:lpstr>Problem: Copy Bytes</vt:lpstr>
      <vt:lpstr>Solution: Copy Bytes</vt:lpstr>
      <vt:lpstr>Character Streams</vt:lpstr>
      <vt:lpstr>Combining Streams</vt:lpstr>
      <vt:lpstr>Problem: Extract Integers</vt:lpstr>
      <vt:lpstr>Solution: Extract Integers</vt:lpstr>
      <vt:lpstr>Buffered Streams</vt:lpstr>
      <vt:lpstr>Problem: Write Every Third Line</vt:lpstr>
      <vt:lpstr>Solution: Write Every Third Line</vt:lpstr>
      <vt:lpstr>Command Line I/O (1)</vt:lpstr>
      <vt:lpstr>Command Line I/O (2)</vt:lpstr>
      <vt:lpstr>PowerPoint Presentation</vt:lpstr>
      <vt:lpstr>Paths</vt:lpstr>
      <vt:lpstr>Files (1)</vt:lpstr>
      <vt:lpstr>Files (2)</vt:lpstr>
      <vt:lpstr>Problem: Sort Lines</vt:lpstr>
      <vt:lpstr>Solution: Sort Lines</vt:lpstr>
      <vt:lpstr>PowerPoint Presentation</vt:lpstr>
      <vt:lpstr>PowerPoint Presentation</vt:lpstr>
      <vt:lpstr>Problem: List Files</vt:lpstr>
      <vt:lpstr>Solution: List Files</vt:lpstr>
      <vt:lpstr>Problem: Nested Folders</vt:lpstr>
      <vt:lpstr>Solution: Nested Folders (1)</vt:lpstr>
      <vt:lpstr>Solution: Nested Folders (2)</vt:lpstr>
      <vt:lpstr>PowerPoint Presentation</vt:lpstr>
      <vt:lpstr>Serialization</vt:lpstr>
      <vt:lpstr>Deserialization</vt:lpstr>
      <vt:lpstr>Serialization of Custom Objects</vt:lpstr>
      <vt:lpstr>Problem: Serialize Custom Object</vt:lpstr>
      <vt:lpstr>Solution: Serialize Custom Object (1)</vt:lpstr>
      <vt:lpstr>Solution: Serialize Custom Object (2)</vt:lpstr>
      <vt:lpstr>Summary</vt:lpstr>
      <vt:lpstr>Functional Programming </vt:lpstr>
      <vt:lpstr>Table of Contents</vt:lpstr>
      <vt:lpstr>Lambda Expressions</vt:lpstr>
      <vt:lpstr>What is a Function?</vt:lpstr>
      <vt:lpstr>Lambda Expressions (1)</vt:lpstr>
      <vt:lpstr>Lambda Expressions (2)</vt:lpstr>
      <vt:lpstr>Lambda Expressions (3)</vt:lpstr>
      <vt:lpstr>Problem: Sort Even Numbers </vt:lpstr>
      <vt:lpstr>Solution: Sort Even Numbers</vt:lpstr>
      <vt:lpstr>PowerPoint Presentation</vt:lpstr>
      <vt:lpstr>Java Functions</vt:lpstr>
      <vt:lpstr>Function&lt;T, R&gt;</vt:lpstr>
      <vt:lpstr>Problem: Sum Numbers </vt:lpstr>
      <vt:lpstr>Solution: Sum Numbers</vt:lpstr>
      <vt:lpstr>PowerPoint Presentation</vt:lpstr>
      <vt:lpstr>Consumer&lt;T&gt;</vt:lpstr>
      <vt:lpstr>Supplier&lt;T&gt;</vt:lpstr>
      <vt:lpstr>Predicate&lt;T&gt;</vt:lpstr>
      <vt:lpstr>Problem: Count Uppercase Words</vt:lpstr>
      <vt:lpstr>Solution: Count Uppercase Words</vt:lpstr>
      <vt:lpstr>Problem: Add VAT</vt:lpstr>
      <vt:lpstr>Solution: Add VAT</vt:lpstr>
      <vt:lpstr>PowerPoint Presentation</vt:lpstr>
      <vt:lpstr>BiFunctions </vt:lpstr>
      <vt:lpstr>Problem: Sum Numbers </vt:lpstr>
      <vt:lpstr>Solution: Sum Numbers</vt:lpstr>
      <vt:lpstr>Passing Functions to Method</vt:lpstr>
      <vt:lpstr>Problem: Filter by Age</vt:lpstr>
      <vt:lpstr>Solution: Filter by Age (1)</vt:lpstr>
      <vt:lpstr>Solution: Filter by Age (2)</vt:lpstr>
      <vt:lpstr>Solution: Filter by Age (3)</vt:lpstr>
      <vt:lpstr>Solution: Filter by Age (4)</vt:lpstr>
      <vt:lpstr>Summary</vt:lpstr>
      <vt:lpstr>Defining Classes</vt:lpstr>
      <vt:lpstr>Table of Contents</vt:lpstr>
      <vt:lpstr>Defining Classes</vt:lpstr>
      <vt:lpstr>Defining Simple Classes</vt:lpstr>
      <vt:lpstr>Naming Classes</vt:lpstr>
      <vt:lpstr>Class Members</vt:lpstr>
      <vt:lpstr>Creating an Object</vt:lpstr>
      <vt:lpstr>Object Reference</vt:lpstr>
      <vt:lpstr>Classes vs. Objects</vt:lpstr>
      <vt:lpstr>Class Data</vt:lpstr>
      <vt:lpstr>Fields</vt:lpstr>
      <vt:lpstr>Problem: Define Car Class</vt:lpstr>
      <vt:lpstr>Solution: Define Car Class</vt:lpstr>
      <vt:lpstr>Access Modifiers</vt:lpstr>
      <vt:lpstr>Methods</vt:lpstr>
      <vt:lpstr>Methods</vt:lpstr>
      <vt:lpstr>Getters and Setters</vt:lpstr>
      <vt:lpstr>Getters and Setters</vt:lpstr>
      <vt:lpstr>ToString() Method</vt:lpstr>
      <vt:lpstr>ToString() Method</vt:lpstr>
      <vt:lpstr>Equals() Method</vt:lpstr>
      <vt:lpstr>HashCode() Method</vt:lpstr>
      <vt:lpstr>Problem: Car Info</vt:lpstr>
      <vt:lpstr>Solution: Car Info</vt:lpstr>
      <vt:lpstr>Constructors</vt:lpstr>
      <vt:lpstr>Constructors</vt:lpstr>
      <vt:lpstr>Constructors (1)</vt:lpstr>
      <vt:lpstr>Constructors (2)</vt:lpstr>
      <vt:lpstr>Object Initial State</vt:lpstr>
      <vt:lpstr>Constructor Chaining</vt:lpstr>
      <vt:lpstr>Problem: Constructors</vt:lpstr>
      <vt:lpstr>Solution: Constructors</vt:lpstr>
      <vt:lpstr>Static Members</vt:lpstr>
      <vt:lpstr>Static Members</vt:lpstr>
      <vt:lpstr>Static Members</vt:lpstr>
      <vt:lpstr>Problem: Bank Account</vt:lpstr>
      <vt:lpstr>Solution: Bank Account</vt:lpstr>
      <vt:lpstr>Solution: Bank Account (2)</vt:lpstr>
      <vt:lpstr>Solution: Bank Account (2)</vt:lpstr>
      <vt:lpstr>Summary</vt:lpstr>
      <vt:lpstr>Generics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Parameter Bounds</vt:lpstr>
      <vt:lpstr>Problem: Generic Scale</vt:lpstr>
      <vt:lpstr>Solution: Generic Scale (1)</vt:lpstr>
      <vt:lpstr>Solution: Generic Scale (2)</vt:lpstr>
      <vt:lpstr>Problem: List Utilities</vt:lpstr>
      <vt:lpstr>Solution: List Utilities</vt:lpstr>
      <vt:lpstr>Type Parameters Relationships (1)</vt:lpstr>
      <vt:lpstr>Type Parameters Relationships (2)</vt:lpstr>
      <vt:lpstr>Summary</vt:lpstr>
      <vt:lpstr>PowerPoint Presentation</vt:lpstr>
      <vt:lpstr>Table of Contents</vt:lpstr>
      <vt:lpstr>Variable Arguments</vt:lpstr>
      <vt:lpstr>Variable Arguments (Varargs)</vt:lpstr>
      <vt:lpstr>Variable Arguments Rules</vt:lpstr>
      <vt:lpstr>Problem: Book</vt:lpstr>
      <vt:lpstr>Solution: Book (1)</vt:lpstr>
      <vt:lpstr>Solution: Book (2)</vt:lpstr>
      <vt:lpstr>PowerPoint Presentation</vt:lpstr>
      <vt:lpstr>Collections Hierarchy</vt:lpstr>
      <vt:lpstr>Iterable&lt;T&gt;</vt:lpstr>
      <vt:lpstr>Iterable&lt;T&gt; Methods</vt:lpstr>
      <vt:lpstr>Iterator&lt;T&gt;</vt:lpstr>
      <vt:lpstr>Problem: Library</vt:lpstr>
      <vt:lpstr>Solution: Library (1)</vt:lpstr>
      <vt:lpstr>Solution: Library (2)</vt:lpstr>
      <vt:lpstr>PowerPoint Presentation</vt:lpstr>
      <vt:lpstr>Comparator&lt;E&gt;</vt:lpstr>
      <vt:lpstr>Comparable&lt;E&gt;</vt:lpstr>
      <vt:lpstr>Comparable&lt;E&gt;</vt:lpstr>
      <vt:lpstr>Comparator&lt;E&gt;</vt:lpstr>
      <vt:lpstr>Problem: Comparable Book</vt:lpstr>
      <vt:lpstr>Solution: Comparable Book</vt:lpstr>
      <vt:lpstr>Problem: Book Comparator</vt:lpstr>
      <vt:lpstr>Solution: Book Comparator (1)</vt:lpstr>
      <vt:lpstr>Solution: Book Comparator (2)</vt:lpstr>
      <vt:lpstr>Summary</vt:lpstr>
      <vt:lpstr>Basic Algorithms</vt:lpstr>
      <vt:lpstr>Table of Contents</vt:lpstr>
      <vt:lpstr>Recursion</vt:lpstr>
      <vt:lpstr>What is Recursion?</vt:lpstr>
      <vt:lpstr>How Does It Work?</vt:lpstr>
      <vt:lpstr>Example: Array Sum</vt:lpstr>
      <vt:lpstr>Example: Recursive Factorial</vt:lpstr>
      <vt:lpstr>Recursion Pre-Actions and Post-Actions</vt:lpstr>
      <vt:lpstr>Direct and Indirect Recursion</vt:lpstr>
      <vt:lpstr>Iterative vs. Recursive Approach</vt:lpstr>
      <vt:lpstr>Recursion</vt:lpstr>
      <vt:lpstr>Problem: Recursive Array Sum</vt:lpstr>
      <vt:lpstr>Solution: Recursive Array Sum</vt:lpstr>
      <vt:lpstr>Problem: Recursive Factorial</vt:lpstr>
      <vt:lpstr>Solution: Recursive Factorial</vt:lpstr>
      <vt:lpstr>Brute-Force Algorithms</vt:lpstr>
      <vt:lpstr>Brute-Force Algorithms</vt:lpstr>
      <vt:lpstr>Brute-Force Algorithms</vt:lpstr>
      <vt:lpstr>Brute-Force Algorithms</vt:lpstr>
      <vt:lpstr>Brute-Force Algorithms</vt:lpstr>
      <vt:lpstr>Brute-Force Algorithms</vt:lpstr>
      <vt:lpstr>Greedy Algorithms</vt:lpstr>
      <vt:lpstr>Greedy Algorithms</vt:lpstr>
      <vt:lpstr>Optimization Problems</vt:lpstr>
      <vt:lpstr>Greedy Algorithms</vt:lpstr>
      <vt:lpstr>Problem: Sum of Coins</vt:lpstr>
      <vt:lpstr>Sum of Coins Visualization</vt:lpstr>
      <vt:lpstr>Sum of Coins Visualization</vt:lpstr>
      <vt:lpstr>Sum of Coins Visualization</vt:lpstr>
      <vt:lpstr>Sum of Coins Visualization</vt:lpstr>
      <vt:lpstr>Sum of Coins Visualization</vt:lpstr>
      <vt:lpstr>Greedy Algorithm for Sum of Coins</vt:lpstr>
      <vt:lpstr>Solution: Sum of Coins (1)</vt:lpstr>
      <vt:lpstr>Solution: Sum of Coins (2)</vt:lpstr>
      <vt:lpstr>Problem: Set Cover</vt:lpstr>
      <vt:lpstr>Solution: Set Cover (1)</vt:lpstr>
      <vt:lpstr>Solution: Set Cover (2)</vt:lpstr>
      <vt:lpstr>Solution: Set Cover (3)</vt:lpstr>
      <vt:lpstr>Greedy Failure Cases</vt:lpstr>
      <vt:lpstr>Sum of Coins Failure</vt:lpstr>
      <vt:lpstr>Sum of Coins Failure</vt:lpstr>
      <vt:lpstr>Sum of Coins Failure</vt:lpstr>
      <vt:lpstr>Sum of Coins Failure</vt:lpstr>
      <vt:lpstr>Sum of Coins Failure</vt:lpstr>
      <vt:lpstr>Sum of Coins Failure</vt:lpstr>
      <vt:lpstr>Sum of Coins Failure</vt:lpstr>
      <vt:lpstr>Optimal Greedy Algorithms</vt:lpstr>
      <vt:lpstr>Optimal Greedy Algorithms</vt:lpstr>
      <vt:lpstr>Greedy Choice Property</vt:lpstr>
      <vt:lpstr>Optimal Substructure Property</vt:lpstr>
      <vt:lpstr>Greedy Algorithms: Example</vt:lpstr>
      <vt:lpstr>Max Coins – Greedy Algorithm</vt:lpstr>
      <vt:lpstr>Simple Sorting Algorithms</vt:lpstr>
      <vt:lpstr>What is a Sorting Algorithm?</vt:lpstr>
      <vt:lpstr>Sorting – Example</vt:lpstr>
      <vt:lpstr>Sorting Algorithms: Classification</vt:lpstr>
      <vt:lpstr>Stability of Sorting</vt:lpstr>
      <vt:lpstr>Bubble Sort</vt:lpstr>
      <vt:lpstr>BubbleSort</vt:lpstr>
      <vt:lpstr>BubbleSort</vt:lpstr>
      <vt:lpstr>Searching Algorithms</vt:lpstr>
      <vt:lpstr>Search Algorithm</vt:lpstr>
      <vt:lpstr>Linear Search</vt:lpstr>
      <vt:lpstr>Binary Search</vt:lpstr>
      <vt:lpstr>Binary Search (Iterative)</vt:lpstr>
      <vt:lpstr>Summary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and Queue</dc:title>
  <dc:creator>Natali Angelova</dc:creator>
  <cp:lastModifiedBy>Natali Angelova</cp:lastModifiedBy>
  <cp:revision>16</cp:revision>
  <dcterms:created xsi:type="dcterms:W3CDTF">2021-10-21T14:06:55Z</dcterms:created>
  <dcterms:modified xsi:type="dcterms:W3CDTF">2021-10-23T05:49:02Z</dcterms:modified>
</cp:coreProperties>
</file>